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9" r:id="rId2"/>
    <p:sldId id="260" r:id="rId3"/>
    <p:sldId id="261" r:id="rId4"/>
    <p:sldId id="262" r:id="rId5"/>
    <p:sldId id="263" r:id="rId6"/>
    <p:sldId id="264" r:id="rId7"/>
    <p:sldId id="265" r:id="rId8"/>
    <p:sldId id="266" r:id="rId9"/>
    <p:sldId id="267" r:id="rId10"/>
    <p:sldId id="272" r:id="rId11"/>
    <p:sldId id="270" r:id="rId12"/>
    <p:sldId id="271" r:id="rId13"/>
    <p:sldId id="268" r:id="rId14"/>
    <p:sldId id="275" r:id="rId15"/>
    <p:sldId id="276" r:id="rId16"/>
    <p:sldId id="277" r:id="rId17"/>
    <p:sldId id="278" r:id="rId18"/>
    <p:sldId id="279" r:id="rId19"/>
    <p:sldId id="280" r:id="rId20"/>
    <p:sldId id="281" r:id="rId21"/>
    <p:sldId id="282" r:id="rId22"/>
    <p:sldId id="269" r:id="rId23"/>
    <p:sldId id="28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 修敏" initials="李" lastIdx="3" clrIdx="0">
    <p:extLst>
      <p:ext uri="{19B8F6BF-5375-455C-9EA6-DF929625EA0E}">
        <p15:presenceInfo xmlns:p15="http://schemas.microsoft.com/office/powerpoint/2012/main" userId="e2fad3bb2dd53e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1039"/>
    <a:srgbClr val="A51417"/>
    <a:srgbClr val="6C7373"/>
    <a:srgbClr val="E1E1E1"/>
    <a:srgbClr val="566568"/>
    <a:srgbClr val="69787B"/>
    <a:srgbClr val="69780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80C511-38BD-4CED-A3E4-66B549B5C9C3}" v="14" dt="2019-10-02T23:49:27.169"/>
  </p1510:revLst>
</p1510:revInfo>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70000" autoAdjust="0"/>
  </p:normalViewPr>
  <p:slideViewPr>
    <p:cSldViewPr snapToGrid="0" snapToObjects="1">
      <p:cViewPr varScale="1">
        <p:scale>
          <a:sx n="63" d="100"/>
          <a:sy n="63" d="100"/>
        </p:scale>
        <p:origin x="1014"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李 修敏" userId="e2fad3bb2dd53e9e" providerId="LiveId" clId="{8880C511-38BD-4CED-A3E4-66B549B5C9C3}"/>
    <pc:docChg chg="undo custSel modSld">
      <pc:chgData name="李 修敏" userId="e2fad3bb2dd53e9e" providerId="LiveId" clId="{8880C511-38BD-4CED-A3E4-66B549B5C9C3}" dt="2019-10-02T23:52:18.195" v="1406" actId="20577"/>
      <pc:docMkLst>
        <pc:docMk/>
      </pc:docMkLst>
      <pc:sldChg chg="modNotesTx">
        <pc:chgData name="李 修敏" userId="e2fad3bb2dd53e9e" providerId="LiveId" clId="{8880C511-38BD-4CED-A3E4-66B549B5C9C3}" dt="2019-10-02T23:48:28.724" v="1379" actId="20577"/>
        <pc:sldMkLst>
          <pc:docMk/>
          <pc:sldMk cId="1123038945" sldId="262"/>
        </pc:sldMkLst>
      </pc:sldChg>
      <pc:sldChg chg="modNotesTx">
        <pc:chgData name="李 修敏" userId="e2fad3bb2dd53e9e" providerId="LiveId" clId="{8880C511-38BD-4CED-A3E4-66B549B5C9C3}" dt="2019-10-02T23:50:58.796" v="1396" actId="20577"/>
        <pc:sldMkLst>
          <pc:docMk/>
          <pc:sldMk cId="4102474458" sldId="263"/>
        </pc:sldMkLst>
      </pc:sldChg>
      <pc:sldChg chg="modNotesTx">
        <pc:chgData name="李 修敏" userId="e2fad3bb2dd53e9e" providerId="LiveId" clId="{8880C511-38BD-4CED-A3E4-66B549B5C9C3}" dt="2019-10-02T15:43:34.805" v="116" actId="113"/>
        <pc:sldMkLst>
          <pc:docMk/>
          <pc:sldMk cId="1667539675" sldId="264"/>
        </pc:sldMkLst>
      </pc:sldChg>
      <pc:sldChg chg="modNotesTx">
        <pc:chgData name="李 修敏" userId="e2fad3bb2dd53e9e" providerId="LiveId" clId="{8880C511-38BD-4CED-A3E4-66B549B5C9C3}" dt="2019-10-02T23:48:50.939" v="1380" actId="20577"/>
        <pc:sldMkLst>
          <pc:docMk/>
          <pc:sldMk cId="51798783" sldId="265"/>
        </pc:sldMkLst>
      </pc:sldChg>
      <pc:sldChg chg="modNotesTx">
        <pc:chgData name="李 修敏" userId="e2fad3bb2dd53e9e" providerId="LiveId" clId="{8880C511-38BD-4CED-A3E4-66B549B5C9C3}" dt="2019-10-02T15:46:06.277" v="157" actId="20577"/>
        <pc:sldMkLst>
          <pc:docMk/>
          <pc:sldMk cId="4190642258" sldId="266"/>
        </pc:sldMkLst>
      </pc:sldChg>
      <pc:sldChg chg="modNotesTx">
        <pc:chgData name="李 修敏" userId="e2fad3bb2dd53e9e" providerId="LiveId" clId="{8880C511-38BD-4CED-A3E4-66B549B5C9C3}" dt="2019-10-02T23:51:13.908" v="1397" actId="20577"/>
        <pc:sldMkLst>
          <pc:docMk/>
          <pc:sldMk cId="1078737147" sldId="267"/>
        </pc:sldMkLst>
      </pc:sldChg>
      <pc:sldChg chg="modNotesTx">
        <pc:chgData name="李 修敏" userId="e2fad3bb2dd53e9e" providerId="LiveId" clId="{8880C511-38BD-4CED-A3E4-66B549B5C9C3}" dt="2019-10-02T23:49:15.119" v="1382" actId="20577"/>
        <pc:sldMkLst>
          <pc:docMk/>
          <pc:sldMk cId="1437065444" sldId="268"/>
        </pc:sldMkLst>
      </pc:sldChg>
      <pc:sldChg chg="modNotesTx">
        <pc:chgData name="李 修敏" userId="e2fad3bb2dd53e9e" providerId="LiveId" clId="{8880C511-38BD-4CED-A3E4-66B549B5C9C3}" dt="2019-10-02T23:50:27.542" v="1395" actId="20577"/>
        <pc:sldMkLst>
          <pc:docMk/>
          <pc:sldMk cId="3359508133" sldId="269"/>
        </pc:sldMkLst>
      </pc:sldChg>
      <pc:sldChg chg="modSp modNotesTx">
        <pc:chgData name="李 修敏" userId="e2fad3bb2dd53e9e" providerId="LiveId" clId="{8880C511-38BD-4CED-A3E4-66B549B5C9C3}" dt="2019-10-02T23:48:14.462" v="1378" actId="20577"/>
        <pc:sldMkLst>
          <pc:docMk/>
          <pc:sldMk cId="2151109297" sldId="270"/>
        </pc:sldMkLst>
        <pc:graphicFrameChg chg="mod">
          <ac:chgData name="李 修敏" userId="e2fad3bb2dd53e9e" providerId="LiveId" clId="{8880C511-38BD-4CED-A3E4-66B549B5C9C3}" dt="2019-10-02T15:51:19.009" v="344" actId="20578"/>
          <ac:graphicFrameMkLst>
            <pc:docMk/>
            <pc:sldMk cId="2151109297" sldId="270"/>
            <ac:graphicFrameMk id="19" creationId="{50ADC9A7-43D6-4E8D-9794-524DA0F38345}"/>
          </ac:graphicFrameMkLst>
        </pc:graphicFrameChg>
      </pc:sldChg>
      <pc:sldChg chg="modNotesTx">
        <pc:chgData name="李 修敏" userId="e2fad3bb2dd53e9e" providerId="LiveId" clId="{8880C511-38BD-4CED-A3E4-66B549B5C9C3}" dt="2019-10-02T23:51:50.151" v="1401" actId="20577"/>
        <pc:sldMkLst>
          <pc:docMk/>
          <pc:sldMk cId="2821049738" sldId="271"/>
        </pc:sldMkLst>
      </pc:sldChg>
      <pc:sldChg chg="modNotesTx">
        <pc:chgData name="李 修敏" userId="e2fad3bb2dd53e9e" providerId="LiveId" clId="{8880C511-38BD-4CED-A3E4-66B549B5C9C3}" dt="2019-10-02T23:51:21.356" v="1399" actId="20577"/>
        <pc:sldMkLst>
          <pc:docMk/>
          <pc:sldMk cId="173581530" sldId="272"/>
        </pc:sldMkLst>
      </pc:sldChg>
      <pc:sldChg chg="modNotesTx">
        <pc:chgData name="李 修敏" userId="e2fad3bb2dd53e9e" providerId="LiveId" clId="{8880C511-38BD-4CED-A3E4-66B549B5C9C3}" dt="2019-10-02T23:49:27.164" v="1385" actId="20577"/>
        <pc:sldMkLst>
          <pc:docMk/>
          <pc:sldMk cId="4018144642" sldId="275"/>
        </pc:sldMkLst>
      </pc:sldChg>
      <pc:sldChg chg="modNotesTx">
        <pc:chgData name="李 修敏" userId="e2fad3bb2dd53e9e" providerId="LiveId" clId="{8880C511-38BD-4CED-A3E4-66B549B5C9C3}" dt="2019-10-02T23:52:18.195" v="1406" actId="20577"/>
        <pc:sldMkLst>
          <pc:docMk/>
          <pc:sldMk cId="1856509883" sldId="276"/>
        </pc:sldMkLst>
      </pc:sldChg>
      <pc:sldChg chg="modNotesTx">
        <pc:chgData name="李 修敏" userId="e2fad3bb2dd53e9e" providerId="LiveId" clId="{8880C511-38BD-4CED-A3E4-66B549B5C9C3}" dt="2019-10-02T16:15:07.022" v="595" actId="20577"/>
        <pc:sldMkLst>
          <pc:docMk/>
          <pc:sldMk cId="1645318127" sldId="277"/>
        </pc:sldMkLst>
      </pc:sldChg>
      <pc:sldChg chg="modNotesTx">
        <pc:chgData name="李 修敏" userId="e2fad3bb2dd53e9e" providerId="LiveId" clId="{8880C511-38BD-4CED-A3E4-66B549B5C9C3}" dt="2019-10-02T23:49:47.855" v="1386" actId="20577"/>
        <pc:sldMkLst>
          <pc:docMk/>
          <pc:sldMk cId="689597459" sldId="279"/>
        </pc:sldMkLst>
      </pc:sldChg>
      <pc:sldChg chg="modNotesTx">
        <pc:chgData name="李 修敏" userId="e2fad3bb2dd53e9e" providerId="LiveId" clId="{8880C511-38BD-4CED-A3E4-66B549B5C9C3}" dt="2019-10-02T23:49:56.475" v="1388" actId="20577"/>
        <pc:sldMkLst>
          <pc:docMk/>
          <pc:sldMk cId="828098356" sldId="280"/>
        </pc:sldMkLst>
      </pc:sldChg>
      <pc:sldChg chg="modNotesTx">
        <pc:chgData name="李 修敏" userId="e2fad3bb2dd53e9e" providerId="LiveId" clId="{8880C511-38BD-4CED-A3E4-66B549B5C9C3}" dt="2019-10-02T23:50:00.765" v="1389" actId="20577"/>
        <pc:sldMkLst>
          <pc:docMk/>
          <pc:sldMk cId="1157432929" sldId="281"/>
        </pc:sldMkLst>
      </pc:sldChg>
      <pc:sldChg chg="modNotesTx">
        <pc:chgData name="李 修敏" userId="e2fad3bb2dd53e9e" providerId="LiveId" clId="{8880C511-38BD-4CED-A3E4-66B549B5C9C3}" dt="2019-10-02T23:50:04.742" v="1390" actId="20577"/>
        <pc:sldMkLst>
          <pc:docMk/>
          <pc:sldMk cId="284520563" sldId="28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10-01T02:58:06.651" idx="1">
    <p:pos x="10" y="10"/>
    <p:text>未做完！！！</p:text>
    <p:extLst>
      <p:ext uri="{C676402C-5697-4E1C-873F-D02D1690AC5C}">
        <p15:threadingInfo xmlns:p15="http://schemas.microsoft.com/office/powerpoint/2012/main" timeZoneBias="300"/>
      </p:ext>
    </p:extLst>
  </p:cm>
</p:cmLst>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940E9-E6FA-426A-A419-AAE90E15DD25}"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C2A0DF6C-FB0C-47E2-BB94-3710789E0FAB}">
      <dgm:prSet/>
      <dgm:spPr/>
      <dgm:t>
        <a:bodyPr/>
        <a:lstStyle/>
        <a:p>
          <a:r>
            <a:rPr lang="en-US" dirty="0">
              <a:latin typeface="Times New Roman" panose="02020603050405020304" pitchFamily="18" charset="0"/>
              <a:cs typeface="Times New Roman" panose="02020603050405020304" pitchFamily="18" charset="0"/>
            </a:rPr>
            <a:t>High Frequency Trading(HFT) </a:t>
          </a:r>
        </a:p>
      </dgm:t>
    </dgm:pt>
    <dgm:pt modelId="{DFDB5D43-77FE-4DCC-A5A1-EC8BC811B892}" type="parTrans" cxnId="{0CA42CEF-BBA8-44A7-B38B-4812A965D309}">
      <dgm:prSet/>
      <dgm:spPr/>
      <dgm:t>
        <a:bodyPr/>
        <a:lstStyle/>
        <a:p>
          <a:endParaRPr lang="en-US"/>
        </a:p>
      </dgm:t>
    </dgm:pt>
    <dgm:pt modelId="{95CCD543-D553-4E16-BCD9-A1117C19190E}" type="sibTrans" cxnId="{0CA42CEF-BBA8-44A7-B38B-4812A965D309}">
      <dgm:prSet/>
      <dgm:spPr/>
      <dgm:t>
        <a:bodyPr/>
        <a:lstStyle/>
        <a:p>
          <a:endParaRPr lang="en-US"/>
        </a:p>
      </dgm:t>
    </dgm:pt>
    <dgm:pt modelId="{95194D6F-725B-467F-9D26-9DDC9F514813}">
      <dgm:prSet/>
      <dgm:spPr/>
      <dgm:t>
        <a:bodyPr/>
        <a:lstStyle/>
        <a:p>
          <a:r>
            <a:rPr lang="en-US" dirty="0">
              <a:latin typeface="Times New Roman" panose="02020603050405020304" pitchFamily="18" charset="0"/>
              <a:cs typeface="Times New Roman" panose="02020603050405020304" pitchFamily="18" charset="0"/>
            </a:rPr>
            <a:t>“May 6</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,2010 Flash Crash”</a:t>
          </a:r>
        </a:p>
      </dgm:t>
    </dgm:pt>
    <dgm:pt modelId="{FD25456C-44AE-4745-A70B-AE2855576CBD}" type="parTrans" cxnId="{7C813D34-D830-4A64-9103-7A9728335CF7}">
      <dgm:prSet/>
      <dgm:spPr/>
      <dgm:t>
        <a:bodyPr/>
        <a:lstStyle/>
        <a:p>
          <a:endParaRPr lang="en-US"/>
        </a:p>
      </dgm:t>
    </dgm:pt>
    <dgm:pt modelId="{C7605CA2-3EAF-4568-B107-FB100EC8E860}" type="sibTrans" cxnId="{7C813D34-D830-4A64-9103-7A9728335CF7}">
      <dgm:prSet/>
      <dgm:spPr/>
      <dgm:t>
        <a:bodyPr/>
        <a:lstStyle/>
        <a:p>
          <a:endParaRPr lang="en-US"/>
        </a:p>
      </dgm:t>
    </dgm:pt>
    <dgm:pt modelId="{76D9F3BE-B5A5-432D-BD0E-67F2E9D34419}">
      <dgm:prSet/>
      <dgm:spPr/>
      <dgm:t>
        <a:bodyPr/>
        <a:lstStyle/>
        <a:p>
          <a:r>
            <a:rPr lang="en-US" dirty="0">
              <a:latin typeface="Times New Roman" panose="02020603050405020304" pitchFamily="18" charset="0"/>
              <a:cs typeface="Times New Roman" panose="02020603050405020304" pitchFamily="18" charset="0"/>
            </a:rPr>
            <a:t>Regulation National Market System(Reg NMS)</a:t>
          </a:r>
        </a:p>
      </dgm:t>
    </dgm:pt>
    <dgm:pt modelId="{F3ACCB05-25E4-46FD-9623-9EFDFE67482E}" type="parTrans" cxnId="{71A8FAE4-4C72-4726-9113-8D0E339E5F07}">
      <dgm:prSet/>
      <dgm:spPr/>
      <dgm:t>
        <a:bodyPr/>
        <a:lstStyle/>
        <a:p>
          <a:endParaRPr lang="en-US"/>
        </a:p>
      </dgm:t>
    </dgm:pt>
    <dgm:pt modelId="{4893EC65-3FDF-4901-A89A-242D2E653FC3}" type="sibTrans" cxnId="{71A8FAE4-4C72-4726-9113-8D0E339E5F07}">
      <dgm:prSet/>
      <dgm:spPr/>
      <dgm:t>
        <a:bodyPr/>
        <a:lstStyle/>
        <a:p>
          <a:endParaRPr lang="en-US"/>
        </a:p>
      </dgm:t>
    </dgm:pt>
    <dgm:pt modelId="{508E78EB-3664-4D08-88F4-823E9391AA1D}">
      <dgm:prSet/>
      <dgm:spPr/>
      <dgm:t>
        <a:bodyPr/>
        <a:lstStyle/>
        <a:p>
          <a:r>
            <a:rPr lang="en-US" dirty="0">
              <a:latin typeface="Times New Roman" panose="02020603050405020304" pitchFamily="18" charset="0"/>
              <a:cs typeface="Times New Roman" panose="02020603050405020304" pitchFamily="18" charset="0"/>
            </a:rPr>
            <a:t>Top of the Book Protection--NBBO</a:t>
          </a:r>
        </a:p>
      </dgm:t>
    </dgm:pt>
    <dgm:pt modelId="{E5AFC1D2-B67B-4BD3-8AD8-BE16648E20C2}" type="parTrans" cxnId="{607C4152-BC1F-4CBA-95EF-30AA6E62F892}">
      <dgm:prSet/>
      <dgm:spPr/>
      <dgm:t>
        <a:bodyPr/>
        <a:lstStyle/>
        <a:p>
          <a:endParaRPr lang="en-US"/>
        </a:p>
      </dgm:t>
    </dgm:pt>
    <dgm:pt modelId="{F6B1D563-9522-4B22-84A4-AC0B632A7259}" type="sibTrans" cxnId="{607C4152-BC1F-4CBA-95EF-30AA6E62F892}">
      <dgm:prSet/>
      <dgm:spPr/>
      <dgm:t>
        <a:bodyPr/>
        <a:lstStyle/>
        <a:p>
          <a:endParaRPr lang="en-US"/>
        </a:p>
      </dgm:t>
    </dgm:pt>
    <dgm:pt modelId="{10D9452E-E3A7-4298-BE0A-C183BC97DCCD}">
      <dgm:prSet/>
      <dgm:spPr/>
      <dgm:t>
        <a:bodyPr/>
        <a:lstStyle/>
        <a:p>
          <a:r>
            <a:rPr lang="en-US" dirty="0">
              <a:latin typeface="Times New Roman" panose="02020603050405020304" pitchFamily="18" charset="0"/>
              <a:cs typeface="Times New Roman" panose="02020603050405020304" pitchFamily="18" charset="0"/>
            </a:rPr>
            <a:t>Intermarket sweep orders (ISO)</a:t>
          </a:r>
        </a:p>
      </dgm:t>
    </dgm:pt>
    <dgm:pt modelId="{2D4F4966-553E-47BE-89B9-BD9A4FD6A3E7}" type="parTrans" cxnId="{15AA3935-4681-4C4F-B160-4B1536940DBF}">
      <dgm:prSet/>
      <dgm:spPr/>
      <dgm:t>
        <a:bodyPr/>
        <a:lstStyle/>
        <a:p>
          <a:endParaRPr lang="en-US"/>
        </a:p>
      </dgm:t>
    </dgm:pt>
    <dgm:pt modelId="{352ED3B4-8422-41FF-B8CA-30C95051E31B}" type="sibTrans" cxnId="{15AA3935-4681-4C4F-B160-4B1536940DBF}">
      <dgm:prSet/>
      <dgm:spPr/>
      <dgm:t>
        <a:bodyPr/>
        <a:lstStyle/>
        <a:p>
          <a:endParaRPr lang="en-US"/>
        </a:p>
      </dgm:t>
    </dgm:pt>
    <dgm:pt modelId="{F00201A8-34C3-42D7-9A6C-98D8BB94289E}" type="pres">
      <dgm:prSet presAssocID="{34A940E9-E6FA-426A-A419-AAE90E15DD25}" presName="diagram" presStyleCnt="0">
        <dgm:presLayoutVars>
          <dgm:dir/>
          <dgm:resizeHandles val="exact"/>
        </dgm:presLayoutVars>
      </dgm:prSet>
      <dgm:spPr/>
    </dgm:pt>
    <dgm:pt modelId="{34A07538-1807-41A7-955C-D2B6CCA7EDC1}" type="pres">
      <dgm:prSet presAssocID="{C2A0DF6C-FB0C-47E2-BB94-3710789E0FAB}" presName="node" presStyleLbl="node1" presStyleIdx="0" presStyleCnt="5">
        <dgm:presLayoutVars>
          <dgm:bulletEnabled val="1"/>
        </dgm:presLayoutVars>
      </dgm:prSet>
      <dgm:spPr/>
    </dgm:pt>
    <dgm:pt modelId="{3D6472D1-305D-49B3-AB20-6FDEC4178A7F}" type="pres">
      <dgm:prSet presAssocID="{95CCD543-D553-4E16-BCD9-A1117C19190E}" presName="sibTrans" presStyleCnt="0"/>
      <dgm:spPr/>
    </dgm:pt>
    <dgm:pt modelId="{9638DFAB-3373-4553-B986-AE3698942DAF}" type="pres">
      <dgm:prSet presAssocID="{95194D6F-725B-467F-9D26-9DDC9F514813}" presName="node" presStyleLbl="node1" presStyleIdx="1" presStyleCnt="5">
        <dgm:presLayoutVars>
          <dgm:bulletEnabled val="1"/>
        </dgm:presLayoutVars>
      </dgm:prSet>
      <dgm:spPr/>
    </dgm:pt>
    <dgm:pt modelId="{9867B4D2-21CC-4B43-B9D2-2B50E419EFDF}" type="pres">
      <dgm:prSet presAssocID="{C7605CA2-3EAF-4568-B107-FB100EC8E860}" presName="sibTrans" presStyleCnt="0"/>
      <dgm:spPr/>
    </dgm:pt>
    <dgm:pt modelId="{3F4E8425-DC26-497C-9297-57453373A247}" type="pres">
      <dgm:prSet presAssocID="{76D9F3BE-B5A5-432D-BD0E-67F2E9D34419}" presName="node" presStyleLbl="node1" presStyleIdx="2" presStyleCnt="5">
        <dgm:presLayoutVars>
          <dgm:bulletEnabled val="1"/>
        </dgm:presLayoutVars>
      </dgm:prSet>
      <dgm:spPr/>
    </dgm:pt>
    <dgm:pt modelId="{D29BBD40-9C59-4DF1-80B3-A6A5B40F01B2}" type="pres">
      <dgm:prSet presAssocID="{4893EC65-3FDF-4901-A89A-242D2E653FC3}" presName="sibTrans" presStyleCnt="0"/>
      <dgm:spPr/>
    </dgm:pt>
    <dgm:pt modelId="{F45DD9B7-E036-4183-81E5-9D99EF371994}" type="pres">
      <dgm:prSet presAssocID="{508E78EB-3664-4D08-88F4-823E9391AA1D}" presName="node" presStyleLbl="node1" presStyleIdx="3" presStyleCnt="5">
        <dgm:presLayoutVars>
          <dgm:bulletEnabled val="1"/>
        </dgm:presLayoutVars>
      </dgm:prSet>
      <dgm:spPr/>
    </dgm:pt>
    <dgm:pt modelId="{B08BA4ED-B60F-4B24-BD31-57F31BF98356}" type="pres">
      <dgm:prSet presAssocID="{F6B1D563-9522-4B22-84A4-AC0B632A7259}" presName="sibTrans" presStyleCnt="0"/>
      <dgm:spPr/>
    </dgm:pt>
    <dgm:pt modelId="{FB4BE24A-0236-4A98-B9DB-155CEFFFFB3C}" type="pres">
      <dgm:prSet presAssocID="{10D9452E-E3A7-4298-BE0A-C183BC97DCCD}" presName="node" presStyleLbl="node1" presStyleIdx="4" presStyleCnt="5">
        <dgm:presLayoutVars>
          <dgm:bulletEnabled val="1"/>
        </dgm:presLayoutVars>
      </dgm:prSet>
      <dgm:spPr/>
    </dgm:pt>
  </dgm:ptLst>
  <dgm:cxnLst>
    <dgm:cxn modelId="{770F952A-A57C-4D65-A79A-24E8E02B666B}" type="presOf" srcId="{C2A0DF6C-FB0C-47E2-BB94-3710789E0FAB}" destId="{34A07538-1807-41A7-955C-D2B6CCA7EDC1}" srcOrd="0" destOrd="0" presId="urn:microsoft.com/office/officeart/2005/8/layout/default"/>
    <dgm:cxn modelId="{7C813D34-D830-4A64-9103-7A9728335CF7}" srcId="{34A940E9-E6FA-426A-A419-AAE90E15DD25}" destId="{95194D6F-725B-467F-9D26-9DDC9F514813}" srcOrd="1" destOrd="0" parTransId="{FD25456C-44AE-4745-A70B-AE2855576CBD}" sibTransId="{C7605CA2-3EAF-4568-B107-FB100EC8E860}"/>
    <dgm:cxn modelId="{15AA3935-4681-4C4F-B160-4B1536940DBF}" srcId="{34A940E9-E6FA-426A-A419-AAE90E15DD25}" destId="{10D9452E-E3A7-4298-BE0A-C183BC97DCCD}" srcOrd="4" destOrd="0" parTransId="{2D4F4966-553E-47BE-89B9-BD9A4FD6A3E7}" sibTransId="{352ED3B4-8422-41FF-B8CA-30C95051E31B}"/>
    <dgm:cxn modelId="{DBCE964B-831A-48C8-A010-A3F55E55308E}" type="presOf" srcId="{34A940E9-E6FA-426A-A419-AAE90E15DD25}" destId="{F00201A8-34C3-42D7-9A6C-98D8BB94289E}" srcOrd="0" destOrd="0" presId="urn:microsoft.com/office/officeart/2005/8/layout/default"/>
    <dgm:cxn modelId="{4A95D34C-4473-484B-A04D-F14B23EC6097}" type="presOf" srcId="{76D9F3BE-B5A5-432D-BD0E-67F2E9D34419}" destId="{3F4E8425-DC26-497C-9297-57453373A247}" srcOrd="0" destOrd="0" presId="urn:microsoft.com/office/officeart/2005/8/layout/default"/>
    <dgm:cxn modelId="{607C4152-BC1F-4CBA-95EF-30AA6E62F892}" srcId="{34A940E9-E6FA-426A-A419-AAE90E15DD25}" destId="{508E78EB-3664-4D08-88F4-823E9391AA1D}" srcOrd="3" destOrd="0" parTransId="{E5AFC1D2-B67B-4BD3-8AD8-BE16648E20C2}" sibTransId="{F6B1D563-9522-4B22-84A4-AC0B632A7259}"/>
    <dgm:cxn modelId="{69D41F74-17A8-4E0C-A6F2-EA2FEB8E1310}" type="presOf" srcId="{508E78EB-3664-4D08-88F4-823E9391AA1D}" destId="{F45DD9B7-E036-4183-81E5-9D99EF371994}" srcOrd="0" destOrd="0" presId="urn:microsoft.com/office/officeart/2005/8/layout/default"/>
    <dgm:cxn modelId="{748C3C76-F298-4067-8820-71003EF36747}" type="presOf" srcId="{10D9452E-E3A7-4298-BE0A-C183BC97DCCD}" destId="{FB4BE24A-0236-4A98-B9DB-155CEFFFFB3C}" srcOrd="0" destOrd="0" presId="urn:microsoft.com/office/officeart/2005/8/layout/default"/>
    <dgm:cxn modelId="{42136ADD-8D39-415C-8B4F-BDA7A7E7FD31}" type="presOf" srcId="{95194D6F-725B-467F-9D26-9DDC9F514813}" destId="{9638DFAB-3373-4553-B986-AE3698942DAF}" srcOrd="0" destOrd="0" presId="urn:microsoft.com/office/officeart/2005/8/layout/default"/>
    <dgm:cxn modelId="{71A8FAE4-4C72-4726-9113-8D0E339E5F07}" srcId="{34A940E9-E6FA-426A-A419-AAE90E15DD25}" destId="{76D9F3BE-B5A5-432D-BD0E-67F2E9D34419}" srcOrd="2" destOrd="0" parTransId="{F3ACCB05-25E4-46FD-9623-9EFDFE67482E}" sibTransId="{4893EC65-3FDF-4901-A89A-242D2E653FC3}"/>
    <dgm:cxn modelId="{0CA42CEF-BBA8-44A7-B38B-4812A965D309}" srcId="{34A940E9-E6FA-426A-A419-AAE90E15DD25}" destId="{C2A0DF6C-FB0C-47E2-BB94-3710789E0FAB}" srcOrd="0" destOrd="0" parTransId="{DFDB5D43-77FE-4DCC-A5A1-EC8BC811B892}" sibTransId="{95CCD543-D553-4E16-BCD9-A1117C19190E}"/>
    <dgm:cxn modelId="{FD635CAF-4003-4CC3-ACC6-CB4B3BA4CC1F}" type="presParOf" srcId="{F00201A8-34C3-42D7-9A6C-98D8BB94289E}" destId="{34A07538-1807-41A7-955C-D2B6CCA7EDC1}" srcOrd="0" destOrd="0" presId="urn:microsoft.com/office/officeart/2005/8/layout/default"/>
    <dgm:cxn modelId="{70210FB7-1B00-4B6D-B0F2-765886EBC97C}" type="presParOf" srcId="{F00201A8-34C3-42D7-9A6C-98D8BB94289E}" destId="{3D6472D1-305D-49B3-AB20-6FDEC4178A7F}" srcOrd="1" destOrd="0" presId="urn:microsoft.com/office/officeart/2005/8/layout/default"/>
    <dgm:cxn modelId="{999D6C30-F0DD-48FB-8E4A-085C7AD071B4}" type="presParOf" srcId="{F00201A8-34C3-42D7-9A6C-98D8BB94289E}" destId="{9638DFAB-3373-4553-B986-AE3698942DAF}" srcOrd="2" destOrd="0" presId="urn:microsoft.com/office/officeart/2005/8/layout/default"/>
    <dgm:cxn modelId="{A8128602-E164-45B4-AD0A-4DDBCCC11A41}" type="presParOf" srcId="{F00201A8-34C3-42D7-9A6C-98D8BB94289E}" destId="{9867B4D2-21CC-4B43-B9D2-2B50E419EFDF}" srcOrd="3" destOrd="0" presId="urn:microsoft.com/office/officeart/2005/8/layout/default"/>
    <dgm:cxn modelId="{1B76D0B2-DE22-4E47-B456-03BD41A58C1F}" type="presParOf" srcId="{F00201A8-34C3-42D7-9A6C-98D8BB94289E}" destId="{3F4E8425-DC26-497C-9297-57453373A247}" srcOrd="4" destOrd="0" presId="urn:microsoft.com/office/officeart/2005/8/layout/default"/>
    <dgm:cxn modelId="{CEE37588-5A63-4E6A-AFD2-D44170C01A7A}" type="presParOf" srcId="{F00201A8-34C3-42D7-9A6C-98D8BB94289E}" destId="{D29BBD40-9C59-4DF1-80B3-A6A5B40F01B2}" srcOrd="5" destOrd="0" presId="urn:microsoft.com/office/officeart/2005/8/layout/default"/>
    <dgm:cxn modelId="{0B65BFD6-9F81-4193-82C2-8F83BF169102}" type="presParOf" srcId="{F00201A8-34C3-42D7-9A6C-98D8BB94289E}" destId="{F45DD9B7-E036-4183-81E5-9D99EF371994}" srcOrd="6" destOrd="0" presId="urn:microsoft.com/office/officeart/2005/8/layout/default"/>
    <dgm:cxn modelId="{0C8DFF47-162C-47A9-B2DE-1A767B4C00AA}" type="presParOf" srcId="{F00201A8-34C3-42D7-9A6C-98D8BB94289E}" destId="{B08BA4ED-B60F-4B24-BD31-57F31BF98356}" srcOrd="7" destOrd="0" presId="urn:microsoft.com/office/officeart/2005/8/layout/default"/>
    <dgm:cxn modelId="{9D26C610-D41A-4B10-B9CF-63DE74BB0199}" type="presParOf" srcId="{F00201A8-34C3-42D7-9A6C-98D8BB94289E}" destId="{FB4BE24A-0236-4A98-B9DB-155CEFFFFB3C}"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750B45-8A6E-4995-8DFC-E0483B599288}" type="doc">
      <dgm:prSet loTypeId="urn:microsoft.com/office/officeart/2005/8/layout/radial2" loCatId="relationship" qsTypeId="urn:microsoft.com/office/officeart/2005/8/quickstyle/simple1" qsCatId="simple" csTypeId="urn:microsoft.com/office/officeart/2005/8/colors/accent2_1" csCatId="accent2" phldr="1"/>
      <dgm:spPr/>
      <dgm:t>
        <a:bodyPr/>
        <a:lstStyle/>
        <a:p>
          <a:endParaRPr lang="zh-CN" altLang="en-US"/>
        </a:p>
      </dgm:t>
    </dgm:pt>
    <dgm:pt modelId="{B6CA1574-9B0A-4ACF-8DDC-5E314B73CB6B}">
      <dgm:prSet phldrT="[文本]"/>
      <dgm:spPr/>
      <dgm:t>
        <a:bodyPr/>
        <a:lstStyle/>
        <a:p>
          <a:r>
            <a:rPr lang="en-US" altLang="zh-CN" dirty="0">
              <a:latin typeface="Times New Roman" panose="02020603050405020304" pitchFamily="18" charset="0"/>
              <a:cs typeface="Times New Roman" panose="02020603050405020304" pitchFamily="18" charset="0"/>
            </a:rPr>
            <a:t>The joint report of the SEC and the Commodity Futures Trading Commission (2010) </a:t>
          </a:r>
          <a:endParaRPr lang="zh-CN" altLang="en-US" dirty="0">
            <a:latin typeface="Times New Roman" panose="02020603050405020304" pitchFamily="18" charset="0"/>
            <a:cs typeface="Times New Roman" panose="02020603050405020304" pitchFamily="18" charset="0"/>
          </a:endParaRPr>
        </a:p>
      </dgm:t>
    </dgm:pt>
    <dgm:pt modelId="{EA492EB0-E76B-4DB0-B276-D86CD5873DF4}" type="parTrans" cxnId="{712A3E30-1CB4-40B1-AC72-1466D5AF5A83}">
      <dgm:prSet/>
      <dgm:spPr/>
      <dgm:t>
        <a:bodyPr/>
        <a:lstStyle/>
        <a:p>
          <a:endParaRPr lang="zh-CN" altLang="en-US"/>
        </a:p>
      </dgm:t>
    </dgm:pt>
    <dgm:pt modelId="{F3BC7FAC-3583-4DC6-AE4C-E91C26422003}" type="sibTrans" cxnId="{712A3E30-1CB4-40B1-AC72-1466D5AF5A83}">
      <dgm:prSet/>
      <dgm:spPr/>
      <dgm:t>
        <a:bodyPr/>
        <a:lstStyle/>
        <a:p>
          <a:endParaRPr lang="zh-CN" altLang="en-US"/>
        </a:p>
      </dgm:t>
    </dgm:pt>
    <dgm:pt modelId="{DBA2059E-81E4-44F4-8AB1-8D415E3423A3}">
      <dgm:prSet phldrT="[文本]"/>
      <dgm:spPr/>
      <dgm:t>
        <a:bodyPr/>
        <a:lstStyle/>
        <a:p>
          <a:r>
            <a:rPr lang="en-US" altLang="zh-CN" dirty="0">
              <a:latin typeface="Times New Roman" panose="02020603050405020304" pitchFamily="18" charset="0"/>
              <a:cs typeface="Times New Roman" panose="02020603050405020304" pitchFamily="18" charset="0"/>
            </a:rPr>
            <a:t>HFTs did not trigger the Flash Crash, though their responses caused a “hot potato” eﬀect on the unusually large selling pressure on that day exacerbated market volatility.</a:t>
          </a:r>
          <a:r>
            <a:rPr lang="en-US"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dgm:t>
    </dgm:pt>
    <dgm:pt modelId="{752E6388-1D84-4B7A-90CC-2C9459AC373B}" type="parTrans" cxnId="{4607837D-CE46-41A7-922A-C27EF24563E4}">
      <dgm:prSet/>
      <dgm:spPr/>
      <dgm:t>
        <a:bodyPr/>
        <a:lstStyle/>
        <a:p>
          <a:endParaRPr lang="zh-CN" altLang="en-US"/>
        </a:p>
      </dgm:t>
    </dgm:pt>
    <dgm:pt modelId="{97C4B67F-B1B7-4CF6-88E3-2E0E939B574C}" type="sibTrans" cxnId="{4607837D-CE46-41A7-922A-C27EF24563E4}">
      <dgm:prSet/>
      <dgm:spPr/>
      <dgm:t>
        <a:bodyPr/>
        <a:lstStyle/>
        <a:p>
          <a:endParaRPr lang="zh-CN" altLang="en-US"/>
        </a:p>
      </dgm:t>
    </dgm:pt>
    <dgm:pt modelId="{45E469EB-9627-4CD5-AD62-B22BCEF5A74D}">
      <dgm:prSet phldrT="[文本]"/>
      <dgm:spPr/>
      <dgm:t>
        <a:bodyPr/>
        <a:lstStyle/>
        <a:p>
          <a:r>
            <a:rPr lang="en-US" dirty="0">
              <a:latin typeface="Times New Roman" panose="02020603050405020304" pitchFamily="18" charset="0"/>
              <a:cs typeface="Times New Roman" panose="02020603050405020304" pitchFamily="18" charset="0"/>
            </a:rPr>
            <a:t>Kirilenko et. al. (2011) </a:t>
          </a:r>
          <a:endParaRPr lang="zh-CN" altLang="en-US" dirty="0">
            <a:latin typeface="Times New Roman" panose="02020603050405020304" pitchFamily="18" charset="0"/>
            <a:cs typeface="Times New Roman" panose="02020603050405020304" pitchFamily="18" charset="0"/>
          </a:endParaRPr>
        </a:p>
      </dgm:t>
    </dgm:pt>
    <dgm:pt modelId="{44C8FD0D-1272-49D9-AEB1-44E4862E8CEC}" type="parTrans" cxnId="{98A8CEAA-2A8C-4608-A013-424DB56CD3A1}">
      <dgm:prSet/>
      <dgm:spPr/>
      <dgm:t>
        <a:bodyPr/>
        <a:lstStyle/>
        <a:p>
          <a:endParaRPr lang="zh-CN" altLang="en-US"/>
        </a:p>
      </dgm:t>
    </dgm:pt>
    <dgm:pt modelId="{DE81E7BD-5E07-44C0-889C-CFBE7C7E7F66}" type="sibTrans" cxnId="{98A8CEAA-2A8C-4608-A013-424DB56CD3A1}">
      <dgm:prSet/>
      <dgm:spPr/>
      <dgm:t>
        <a:bodyPr/>
        <a:lstStyle/>
        <a:p>
          <a:endParaRPr lang="zh-CN" altLang="en-US"/>
        </a:p>
      </dgm:t>
    </dgm:pt>
    <dgm:pt modelId="{27B5F610-B72C-4164-9FF7-2DC9EA916C34}">
      <dgm:prSet phldrT="[文本]"/>
      <dgm:spPr/>
      <dgm:t>
        <a:bodyPr/>
        <a:lstStyle/>
        <a:p>
          <a:r>
            <a:rPr lang="en-US" dirty="0" err="1">
              <a:latin typeface="Times New Roman" panose="02020603050405020304" pitchFamily="18" charset="0"/>
              <a:cs typeface="Times New Roman" panose="02020603050405020304" pitchFamily="18" charset="0"/>
            </a:rPr>
            <a:t>Nanex</a:t>
          </a:r>
          <a:r>
            <a:rPr lang="en-US" dirty="0">
              <a:latin typeface="Times New Roman" panose="02020603050405020304" pitchFamily="18" charset="0"/>
              <a:cs typeface="Times New Roman" panose="02020603050405020304" pitchFamily="18" charset="0"/>
            </a:rPr>
            <a:t>(2010)</a:t>
          </a:r>
          <a:endParaRPr lang="zh-CN" altLang="en-US" dirty="0">
            <a:latin typeface="Times New Roman" panose="02020603050405020304" pitchFamily="18" charset="0"/>
            <a:cs typeface="Times New Roman" panose="02020603050405020304" pitchFamily="18" charset="0"/>
          </a:endParaRPr>
        </a:p>
      </dgm:t>
    </dgm:pt>
    <dgm:pt modelId="{643718E6-3009-42D0-9B6D-FCDF944EA3C0}" type="parTrans" cxnId="{1F3F764B-1AA0-4C07-8D1E-ADBE3E339FC4}">
      <dgm:prSet/>
      <dgm:spPr/>
      <dgm:t>
        <a:bodyPr/>
        <a:lstStyle/>
        <a:p>
          <a:endParaRPr lang="zh-CN" altLang="en-US"/>
        </a:p>
      </dgm:t>
    </dgm:pt>
    <dgm:pt modelId="{1917DF34-77F5-49F7-BDE5-C9B48CF1FD4B}" type="sibTrans" cxnId="{1F3F764B-1AA0-4C07-8D1E-ADBE3E339FC4}">
      <dgm:prSet/>
      <dgm:spPr/>
      <dgm:t>
        <a:bodyPr/>
        <a:lstStyle/>
        <a:p>
          <a:endParaRPr lang="zh-CN" altLang="en-US"/>
        </a:p>
      </dgm:t>
    </dgm:pt>
    <dgm:pt modelId="{F8ED758F-F70A-4E6C-A304-82BA896478EF}">
      <dgm:prSet/>
      <dgm:spPr/>
      <dgm:t>
        <a:bodyPr/>
        <a:lstStyle/>
        <a:p>
          <a:r>
            <a:rPr lang="en-US" altLang="zh-CN" dirty="0">
              <a:latin typeface="Times New Roman" panose="02020603050405020304" pitchFamily="18" charset="0"/>
              <a:cs typeface="Times New Roman" panose="02020603050405020304" pitchFamily="18" charset="0"/>
            </a:rPr>
            <a:t>The report attributed a sell order in the </a:t>
          </a:r>
          <a:r>
            <a:rPr lang="en-US" altLang="zh-CN" dirty="0" err="1">
              <a:latin typeface="Times New Roman" panose="02020603050405020304" pitchFamily="18" charset="0"/>
              <a:cs typeface="Times New Roman" panose="02020603050405020304" pitchFamily="18" charset="0"/>
            </a:rPr>
            <a:t>eMini</a:t>
          </a:r>
          <a:r>
            <a:rPr lang="en-US" altLang="zh-CN" dirty="0">
              <a:latin typeface="Times New Roman" panose="02020603050405020304" pitchFamily="18" charset="0"/>
              <a:cs typeface="Times New Roman" panose="02020603050405020304" pitchFamily="18" charset="0"/>
            </a:rPr>
            <a:t> S&amp;P 500 futures market as the cause of the Flash Crash. </a:t>
          </a:r>
          <a:endParaRPr lang="zh-CN" altLang="en-US" dirty="0">
            <a:latin typeface="Times New Roman" panose="02020603050405020304" pitchFamily="18" charset="0"/>
            <a:cs typeface="Times New Roman" panose="02020603050405020304" pitchFamily="18" charset="0"/>
          </a:endParaRPr>
        </a:p>
      </dgm:t>
    </dgm:pt>
    <dgm:pt modelId="{B1D3388C-1004-40E9-B5AC-245A064E3B43}" type="parTrans" cxnId="{E055229D-2917-4A11-A46E-75D3892D054F}">
      <dgm:prSet/>
      <dgm:spPr/>
      <dgm:t>
        <a:bodyPr/>
        <a:lstStyle/>
        <a:p>
          <a:endParaRPr lang="zh-CN" altLang="en-US"/>
        </a:p>
      </dgm:t>
    </dgm:pt>
    <dgm:pt modelId="{BC27B6FE-C0A5-4B43-A441-AB9D3EF16817}" type="sibTrans" cxnId="{E055229D-2917-4A11-A46E-75D3892D054F}">
      <dgm:prSet/>
      <dgm:spPr/>
      <dgm:t>
        <a:bodyPr/>
        <a:lstStyle/>
        <a:p>
          <a:endParaRPr lang="zh-CN" altLang="en-US"/>
        </a:p>
      </dgm:t>
    </dgm:pt>
    <dgm:pt modelId="{2BBF3067-B8DE-415C-8BAE-615607E479F7}">
      <dgm:prSet/>
      <dgm:spPr/>
      <dgm:t>
        <a:bodyPr/>
        <a:lstStyle/>
        <a:p>
          <a:r>
            <a:rPr lang="en-US" altLang="zh-CN" dirty="0">
              <a:latin typeface="Times New Roman" panose="02020603050405020304" pitchFamily="18" charset="0"/>
              <a:cs typeface="Times New Roman" panose="02020603050405020304" pitchFamily="18" charset="0"/>
            </a:rPr>
            <a:t>The quote stuﬃng and delays of data feeds in NYSE Consolidated Quotation System (CQS) created a positive feedback loop set-oﬀ the crash.</a:t>
          </a:r>
          <a:endParaRPr lang="zh-CN" altLang="en-US" dirty="0">
            <a:latin typeface="Times New Roman" panose="02020603050405020304" pitchFamily="18" charset="0"/>
            <a:cs typeface="Times New Roman" panose="02020603050405020304" pitchFamily="18" charset="0"/>
          </a:endParaRPr>
        </a:p>
      </dgm:t>
    </dgm:pt>
    <dgm:pt modelId="{6E4DD604-1A9B-4E93-8B70-BC97717DE088}" type="parTrans" cxnId="{22609FA5-AD37-44A6-A2D8-710182A977E9}">
      <dgm:prSet/>
      <dgm:spPr/>
      <dgm:t>
        <a:bodyPr/>
        <a:lstStyle/>
        <a:p>
          <a:endParaRPr lang="zh-CN" altLang="en-US"/>
        </a:p>
      </dgm:t>
    </dgm:pt>
    <dgm:pt modelId="{156C74C3-448A-456B-BFE8-8D5C742A1ACB}" type="sibTrans" cxnId="{22609FA5-AD37-44A6-A2D8-710182A977E9}">
      <dgm:prSet/>
      <dgm:spPr/>
      <dgm:t>
        <a:bodyPr/>
        <a:lstStyle/>
        <a:p>
          <a:endParaRPr lang="zh-CN" altLang="en-US"/>
        </a:p>
      </dgm:t>
    </dgm:pt>
    <dgm:pt modelId="{BAF12B65-0992-4410-B503-5FCA3CE7DBEB}" type="pres">
      <dgm:prSet presAssocID="{C4750B45-8A6E-4995-8DFC-E0483B599288}" presName="composite" presStyleCnt="0">
        <dgm:presLayoutVars>
          <dgm:chMax val="5"/>
          <dgm:dir/>
          <dgm:animLvl val="ctr"/>
          <dgm:resizeHandles val="exact"/>
        </dgm:presLayoutVars>
      </dgm:prSet>
      <dgm:spPr/>
    </dgm:pt>
    <dgm:pt modelId="{F63A7A69-A686-436F-92B3-1FE2C8569A18}" type="pres">
      <dgm:prSet presAssocID="{C4750B45-8A6E-4995-8DFC-E0483B599288}" presName="cycle" presStyleCnt="0"/>
      <dgm:spPr/>
    </dgm:pt>
    <dgm:pt modelId="{6E0BA27A-892B-4783-A8D3-FA5BF2FE2055}" type="pres">
      <dgm:prSet presAssocID="{C4750B45-8A6E-4995-8DFC-E0483B599288}" presName="centerShape" presStyleCnt="0"/>
      <dgm:spPr/>
    </dgm:pt>
    <dgm:pt modelId="{A5FC59C1-3769-46A0-8534-C5BD35144347}" type="pres">
      <dgm:prSet presAssocID="{C4750B45-8A6E-4995-8DFC-E0483B599288}" presName="connSite" presStyleLbl="node1" presStyleIdx="0" presStyleCnt="4"/>
      <dgm:spPr/>
    </dgm:pt>
    <dgm:pt modelId="{23EB7C21-9556-4A89-A3E7-7A6836325FEC}" type="pres">
      <dgm:prSet presAssocID="{C4750B45-8A6E-4995-8DFC-E0483B599288}"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FFCDA7ED-492B-40E4-8163-0B6C3D669986}" type="pres">
      <dgm:prSet presAssocID="{EA492EB0-E76B-4DB0-B276-D86CD5873DF4}" presName="Name25" presStyleLbl="parChTrans1D1" presStyleIdx="0" presStyleCnt="3"/>
      <dgm:spPr/>
    </dgm:pt>
    <dgm:pt modelId="{84BB24CC-6557-4876-8553-86A74C40168F}" type="pres">
      <dgm:prSet presAssocID="{B6CA1574-9B0A-4ACF-8DDC-5E314B73CB6B}" presName="node" presStyleCnt="0"/>
      <dgm:spPr/>
    </dgm:pt>
    <dgm:pt modelId="{2CFBB98E-DC02-4FE6-B266-DFAFF8C3AB9F}" type="pres">
      <dgm:prSet presAssocID="{B6CA1574-9B0A-4ACF-8DDC-5E314B73CB6B}" presName="parentNode" presStyleLbl="node1" presStyleIdx="1" presStyleCnt="4">
        <dgm:presLayoutVars>
          <dgm:chMax val="1"/>
          <dgm:bulletEnabled val="1"/>
        </dgm:presLayoutVars>
      </dgm:prSet>
      <dgm:spPr/>
    </dgm:pt>
    <dgm:pt modelId="{3CF0D0D0-584D-43C4-B206-62A2A29DCD66}" type="pres">
      <dgm:prSet presAssocID="{B6CA1574-9B0A-4ACF-8DDC-5E314B73CB6B}" presName="childNode" presStyleLbl="revTx" presStyleIdx="0" presStyleCnt="3">
        <dgm:presLayoutVars>
          <dgm:bulletEnabled val="1"/>
        </dgm:presLayoutVars>
      </dgm:prSet>
      <dgm:spPr/>
    </dgm:pt>
    <dgm:pt modelId="{2AD5C38A-BCF8-4EE2-B67F-92B798B43C41}" type="pres">
      <dgm:prSet presAssocID="{643718E6-3009-42D0-9B6D-FCDF944EA3C0}" presName="Name25" presStyleLbl="parChTrans1D1" presStyleIdx="1" presStyleCnt="3"/>
      <dgm:spPr/>
    </dgm:pt>
    <dgm:pt modelId="{CAA22790-3A55-4851-97D3-356839C31A96}" type="pres">
      <dgm:prSet presAssocID="{27B5F610-B72C-4164-9FF7-2DC9EA916C34}" presName="node" presStyleCnt="0"/>
      <dgm:spPr/>
    </dgm:pt>
    <dgm:pt modelId="{5F3A57D8-D605-40B6-953C-3FEB1F0907F7}" type="pres">
      <dgm:prSet presAssocID="{27B5F610-B72C-4164-9FF7-2DC9EA916C34}" presName="parentNode" presStyleLbl="node1" presStyleIdx="2" presStyleCnt="4">
        <dgm:presLayoutVars>
          <dgm:chMax val="1"/>
          <dgm:bulletEnabled val="1"/>
        </dgm:presLayoutVars>
      </dgm:prSet>
      <dgm:spPr/>
    </dgm:pt>
    <dgm:pt modelId="{7C8ED2C6-CC7B-4330-A05B-7F50153AA693}" type="pres">
      <dgm:prSet presAssocID="{27B5F610-B72C-4164-9FF7-2DC9EA916C34}" presName="childNode" presStyleLbl="revTx" presStyleIdx="1" presStyleCnt="3">
        <dgm:presLayoutVars>
          <dgm:bulletEnabled val="1"/>
        </dgm:presLayoutVars>
      </dgm:prSet>
      <dgm:spPr>
        <a:prstGeom prst="rect">
          <a:avLst/>
        </a:prstGeom>
      </dgm:spPr>
    </dgm:pt>
    <dgm:pt modelId="{A8CE4304-2C32-4D88-B025-37CFA71EA2BB}" type="pres">
      <dgm:prSet presAssocID="{44C8FD0D-1272-49D9-AEB1-44E4862E8CEC}" presName="Name25" presStyleLbl="parChTrans1D1" presStyleIdx="2" presStyleCnt="3"/>
      <dgm:spPr/>
    </dgm:pt>
    <dgm:pt modelId="{D97BCA36-57B9-43B5-8FD6-664103B0A4DC}" type="pres">
      <dgm:prSet presAssocID="{45E469EB-9627-4CD5-AD62-B22BCEF5A74D}" presName="node" presStyleCnt="0"/>
      <dgm:spPr/>
    </dgm:pt>
    <dgm:pt modelId="{A9CD3144-09EA-4A11-837A-33E4A70F1855}" type="pres">
      <dgm:prSet presAssocID="{45E469EB-9627-4CD5-AD62-B22BCEF5A74D}" presName="parentNode" presStyleLbl="node1" presStyleIdx="3" presStyleCnt="4">
        <dgm:presLayoutVars>
          <dgm:chMax val="1"/>
          <dgm:bulletEnabled val="1"/>
        </dgm:presLayoutVars>
      </dgm:prSet>
      <dgm:spPr/>
    </dgm:pt>
    <dgm:pt modelId="{FE112F58-F02D-4108-9798-B1E2A695492D}" type="pres">
      <dgm:prSet presAssocID="{45E469EB-9627-4CD5-AD62-B22BCEF5A74D}" presName="childNode" presStyleLbl="revTx" presStyleIdx="2" presStyleCnt="3">
        <dgm:presLayoutVars>
          <dgm:bulletEnabled val="1"/>
        </dgm:presLayoutVars>
      </dgm:prSet>
      <dgm:spPr/>
    </dgm:pt>
  </dgm:ptLst>
  <dgm:cxnLst>
    <dgm:cxn modelId="{95E14017-8A9F-4362-8706-C3A06D03EDCE}" type="presOf" srcId="{44C8FD0D-1272-49D9-AEB1-44E4862E8CEC}" destId="{A8CE4304-2C32-4D88-B025-37CFA71EA2BB}" srcOrd="0" destOrd="0" presId="urn:microsoft.com/office/officeart/2005/8/layout/radial2"/>
    <dgm:cxn modelId="{92C3EC1E-6AE7-4C25-8BF2-5A0D3EDAD8E9}" type="presOf" srcId="{C4750B45-8A6E-4995-8DFC-E0483B599288}" destId="{BAF12B65-0992-4410-B503-5FCA3CE7DBEB}" srcOrd="0" destOrd="0" presId="urn:microsoft.com/office/officeart/2005/8/layout/radial2"/>
    <dgm:cxn modelId="{CDAE0D20-4762-4283-8EB0-8F1692304149}" type="presOf" srcId="{F8ED758F-F70A-4E6C-A304-82BA896478EF}" destId="{3CF0D0D0-584D-43C4-B206-62A2A29DCD66}" srcOrd="0" destOrd="0" presId="urn:microsoft.com/office/officeart/2005/8/layout/radial2"/>
    <dgm:cxn modelId="{310B5F23-B4BF-468B-AF69-9A5DE3F804AB}" type="presOf" srcId="{B6CA1574-9B0A-4ACF-8DDC-5E314B73CB6B}" destId="{2CFBB98E-DC02-4FE6-B266-DFAFF8C3AB9F}" srcOrd="0" destOrd="0" presId="urn:microsoft.com/office/officeart/2005/8/layout/radial2"/>
    <dgm:cxn modelId="{712A3E30-1CB4-40B1-AC72-1466D5AF5A83}" srcId="{C4750B45-8A6E-4995-8DFC-E0483B599288}" destId="{B6CA1574-9B0A-4ACF-8DDC-5E314B73CB6B}" srcOrd="0" destOrd="0" parTransId="{EA492EB0-E76B-4DB0-B276-D86CD5873DF4}" sibTransId="{F3BC7FAC-3583-4DC6-AE4C-E91C26422003}"/>
    <dgm:cxn modelId="{E6EA6734-8F9A-4199-AE49-D687D3C7E3AB}" type="presOf" srcId="{2BBF3067-B8DE-415C-8BAE-615607E479F7}" destId="{7C8ED2C6-CC7B-4330-A05B-7F50153AA693}" srcOrd="0" destOrd="0" presId="urn:microsoft.com/office/officeart/2005/8/layout/radial2"/>
    <dgm:cxn modelId="{1F3F764B-1AA0-4C07-8D1E-ADBE3E339FC4}" srcId="{C4750B45-8A6E-4995-8DFC-E0483B599288}" destId="{27B5F610-B72C-4164-9FF7-2DC9EA916C34}" srcOrd="1" destOrd="0" parTransId="{643718E6-3009-42D0-9B6D-FCDF944EA3C0}" sibTransId="{1917DF34-77F5-49F7-BDE5-C9B48CF1FD4B}"/>
    <dgm:cxn modelId="{90B87A7A-5E7A-4405-873D-EB1B7ADC96D9}" type="presOf" srcId="{643718E6-3009-42D0-9B6D-FCDF944EA3C0}" destId="{2AD5C38A-BCF8-4EE2-B67F-92B798B43C41}" srcOrd="0" destOrd="0" presId="urn:microsoft.com/office/officeart/2005/8/layout/radial2"/>
    <dgm:cxn modelId="{4607837D-CE46-41A7-922A-C27EF24563E4}" srcId="{45E469EB-9627-4CD5-AD62-B22BCEF5A74D}" destId="{DBA2059E-81E4-44F4-8AB1-8D415E3423A3}" srcOrd="0" destOrd="0" parTransId="{752E6388-1D84-4B7A-90CC-2C9459AC373B}" sibTransId="{97C4B67F-B1B7-4CF6-88E3-2E0E939B574C}"/>
    <dgm:cxn modelId="{357DA986-90C7-47D7-A479-B6E6EFAA6E21}" type="presOf" srcId="{DBA2059E-81E4-44F4-8AB1-8D415E3423A3}" destId="{FE112F58-F02D-4108-9798-B1E2A695492D}" srcOrd="0" destOrd="0" presId="urn:microsoft.com/office/officeart/2005/8/layout/radial2"/>
    <dgm:cxn modelId="{E055229D-2917-4A11-A46E-75D3892D054F}" srcId="{B6CA1574-9B0A-4ACF-8DDC-5E314B73CB6B}" destId="{F8ED758F-F70A-4E6C-A304-82BA896478EF}" srcOrd="0" destOrd="0" parTransId="{B1D3388C-1004-40E9-B5AC-245A064E3B43}" sibTransId="{BC27B6FE-C0A5-4B43-A441-AB9D3EF16817}"/>
    <dgm:cxn modelId="{22609FA5-AD37-44A6-A2D8-710182A977E9}" srcId="{27B5F610-B72C-4164-9FF7-2DC9EA916C34}" destId="{2BBF3067-B8DE-415C-8BAE-615607E479F7}" srcOrd="0" destOrd="0" parTransId="{6E4DD604-1A9B-4E93-8B70-BC97717DE088}" sibTransId="{156C74C3-448A-456B-BFE8-8D5C742A1ACB}"/>
    <dgm:cxn modelId="{98A8CEAA-2A8C-4608-A013-424DB56CD3A1}" srcId="{C4750B45-8A6E-4995-8DFC-E0483B599288}" destId="{45E469EB-9627-4CD5-AD62-B22BCEF5A74D}" srcOrd="2" destOrd="0" parTransId="{44C8FD0D-1272-49D9-AEB1-44E4862E8CEC}" sibTransId="{DE81E7BD-5E07-44C0-889C-CFBE7C7E7F66}"/>
    <dgm:cxn modelId="{CF457ECC-E713-45FF-B31F-B52A0A128904}" type="presOf" srcId="{EA492EB0-E76B-4DB0-B276-D86CD5873DF4}" destId="{FFCDA7ED-492B-40E4-8163-0B6C3D669986}" srcOrd="0" destOrd="0" presId="urn:microsoft.com/office/officeart/2005/8/layout/radial2"/>
    <dgm:cxn modelId="{E395ECF9-70EA-411C-8FA8-4920B1A17D9B}" type="presOf" srcId="{27B5F610-B72C-4164-9FF7-2DC9EA916C34}" destId="{5F3A57D8-D605-40B6-953C-3FEB1F0907F7}" srcOrd="0" destOrd="0" presId="urn:microsoft.com/office/officeart/2005/8/layout/radial2"/>
    <dgm:cxn modelId="{CD7F14FE-317C-4F45-B390-8E4A83FE2397}" type="presOf" srcId="{45E469EB-9627-4CD5-AD62-B22BCEF5A74D}" destId="{A9CD3144-09EA-4A11-837A-33E4A70F1855}" srcOrd="0" destOrd="0" presId="urn:microsoft.com/office/officeart/2005/8/layout/radial2"/>
    <dgm:cxn modelId="{46C5F9E1-6808-48CE-8D34-622402DB2DC2}" type="presParOf" srcId="{BAF12B65-0992-4410-B503-5FCA3CE7DBEB}" destId="{F63A7A69-A686-436F-92B3-1FE2C8569A18}" srcOrd="0" destOrd="0" presId="urn:microsoft.com/office/officeart/2005/8/layout/radial2"/>
    <dgm:cxn modelId="{D08EA975-7569-417D-91BF-C86CEC4AF578}" type="presParOf" srcId="{F63A7A69-A686-436F-92B3-1FE2C8569A18}" destId="{6E0BA27A-892B-4783-A8D3-FA5BF2FE2055}" srcOrd="0" destOrd="0" presId="urn:microsoft.com/office/officeart/2005/8/layout/radial2"/>
    <dgm:cxn modelId="{5C007124-B7F4-4796-B6B6-F64522C7047B}" type="presParOf" srcId="{6E0BA27A-892B-4783-A8D3-FA5BF2FE2055}" destId="{A5FC59C1-3769-46A0-8534-C5BD35144347}" srcOrd="0" destOrd="0" presId="urn:microsoft.com/office/officeart/2005/8/layout/radial2"/>
    <dgm:cxn modelId="{E541D0CA-6A96-4E82-AD36-676DE5442958}" type="presParOf" srcId="{6E0BA27A-892B-4783-A8D3-FA5BF2FE2055}" destId="{23EB7C21-9556-4A89-A3E7-7A6836325FEC}" srcOrd="1" destOrd="0" presId="urn:microsoft.com/office/officeart/2005/8/layout/radial2"/>
    <dgm:cxn modelId="{28141794-A954-4F9F-9422-325EE916B50E}" type="presParOf" srcId="{F63A7A69-A686-436F-92B3-1FE2C8569A18}" destId="{FFCDA7ED-492B-40E4-8163-0B6C3D669986}" srcOrd="1" destOrd="0" presId="urn:microsoft.com/office/officeart/2005/8/layout/radial2"/>
    <dgm:cxn modelId="{476FF3D7-4C5C-49BA-97B6-0256909AB54B}" type="presParOf" srcId="{F63A7A69-A686-436F-92B3-1FE2C8569A18}" destId="{84BB24CC-6557-4876-8553-86A74C40168F}" srcOrd="2" destOrd="0" presId="urn:microsoft.com/office/officeart/2005/8/layout/radial2"/>
    <dgm:cxn modelId="{529DB5F7-EA1A-4F70-848B-9BEC5670C8FC}" type="presParOf" srcId="{84BB24CC-6557-4876-8553-86A74C40168F}" destId="{2CFBB98E-DC02-4FE6-B266-DFAFF8C3AB9F}" srcOrd="0" destOrd="0" presId="urn:microsoft.com/office/officeart/2005/8/layout/radial2"/>
    <dgm:cxn modelId="{FA79AD89-C336-4157-83FE-0A190EEA0B8E}" type="presParOf" srcId="{84BB24CC-6557-4876-8553-86A74C40168F}" destId="{3CF0D0D0-584D-43C4-B206-62A2A29DCD66}" srcOrd="1" destOrd="0" presId="urn:microsoft.com/office/officeart/2005/8/layout/radial2"/>
    <dgm:cxn modelId="{B8DF309D-8CEF-47D4-B338-2179DDD20F43}" type="presParOf" srcId="{F63A7A69-A686-436F-92B3-1FE2C8569A18}" destId="{2AD5C38A-BCF8-4EE2-B67F-92B798B43C41}" srcOrd="3" destOrd="0" presId="urn:microsoft.com/office/officeart/2005/8/layout/radial2"/>
    <dgm:cxn modelId="{96DA670A-6E43-4569-8906-DC72335BAF3E}" type="presParOf" srcId="{F63A7A69-A686-436F-92B3-1FE2C8569A18}" destId="{CAA22790-3A55-4851-97D3-356839C31A96}" srcOrd="4" destOrd="0" presId="urn:microsoft.com/office/officeart/2005/8/layout/radial2"/>
    <dgm:cxn modelId="{73ACA353-9888-4C46-BC43-E734FDCE8F78}" type="presParOf" srcId="{CAA22790-3A55-4851-97D3-356839C31A96}" destId="{5F3A57D8-D605-40B6-953C-3FEB1F0907F7}" srcOrd="0" destOrd="0" presId="urn:microsoft.com/office/officeart/2005/8/layout/radial2"/>
    <dgm:cxn modelId="{FFA42CD5-F5B8-4A20-A366-8B667300ABA9}" type="presParOf" srcId="{CAA22790-3A55-4851-97D3-356839C31A96}" destId="{7C8ED2C6-CC7B-4330-A05B-7F50153AA693}" srcOrd="1" destOrd="0" presId="urn:microsoft.com/office/officeart/2005/8/layout/radial2"/>
    <dgm:cxn modelId="{ACEA4B3C-153F-450C-BDC1-69011BDA2538}" type="presParOf" srcId="{F63A7A69-A686-436F-92B3-1FE2C8569A18}" destId="{A8CE4304-2C32-4D88-B025-37CFA71EA2BB}" srcOrd="5" destOrd="0" presId="urn:microsoft.com/office/officeart/2005/8/layout/radial2"/>
    <dgm:cxn modelId="{2A86CBE8-CA46-4175-AF02-CDA5FA9CE57D}" type="presParOf" srcId="{F63A7A69-A686-436F-92B3-1FE2C8569A18}" destId="{D97BCA36-57B9-43B5-8FD6-664103B0A4DC}" srcOrd="6" destOrd="0" presId="urn:microsoft.com/office/officeart/2005/8/layout/radial2"/>
    <dgm:cxn modelId="{607D0F7F-744D-4A7F-BD5B-A8774E494172}" type="presParOf" srcId="{D97BCA36-57B9-43B5-8FD6-664103B0A4DC}" destId="{A9CD3144-09EA-4A11-837A-33E4A70F1855}" srcOrd="0" destOrd="0" presId="urn:microsoft.com/office/officeart/2005/8/layout/radial2"/>
    <dgm:cxn modelId="{25E76EF0-BC15-4F47-8DDC-1C2FE4C0A681}" type="presParOf" srcId="{D97BCA36-57B9-43B5-8FD6-664103B0A4DC}" destId="{FE112F58-F02D-4108-9798-B1E2A695492D}"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C428CE-5709-47DA-9E64-7A670DE522FB}" type="doc">
      <dgm:prSet loTypeId="urn:microsoft.com/office/officeart/2005/8/layout/hList9" loCatId="list" qsTypeId="urn:microsoft.com/office/officeart/2005/8/quickstyle/simple1" qsCatId="simple" csTypeId="urn:microsoft.com/office/officeart/2005/8/colors/accent2_1" csCatId="accent2" phldr="1"/>
      <dgm:spPr/>
      <dgm:t>
        <a:bodyPr/>
        <a:lstStyle/>
        <a:p>
          <a:endParaRPr lang="zh-CN" altLang="en-US"/>
        </a:p>
      </dgm:t>
    </dgm:pt>
    <dgm:pt modelId="{1A9A91C7-F14A-4489-AFD0-2451CEDCE587}">
      <dgm:prSet phldrT="[文本]"/>
      <dgm:spPr/>
      <dgm:t>
        <a:bodyPr/>
        <a:lstStyle/>
        <a:p>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down crash</a:t>
          </a:r>
          <a:endParaRPr lang="zh-CN" altLang="en-US" i="1" dirty="0">
            <a:latin typeface="Times New Roman" panose="02020603050405020304" pitchFamily="18" charset="0"/>
            <a:cs typeface="Times New Roman" panose="02020603050405020304" pitchFamily="18" charset="0"/>
          </a:endParaRPr>
        </a:p>
      </dgm:t>
    </dgm:pt>
    <dgm:pt modelId="{9FE95705-C5B2-409B-BC26-7239B349147C}" type="parTrans" cxnId="{869F2F47-B4A3-4298-9F86-D0D1ED3EBC3E}">
      <dgm:prSet/>
      <dgm:spPr/>
      <dgm:t>
        <a:bodyPr/>
        <a:lstStyle/>
        <a:p>
          <a:endParaRPr lang="zh-CN" altLang="en-US"/>
        </a:p>
      </dgm:t>
    </dgm:pt>
    <dgm:pt modelId="{9C0ABD2D-B3EA-46F3-A58A-739EE8582DF2}" type="sibTrans" cxnId="{869F2F47-B4A3-4298-9F86-D0D1ED3EBC3E}">
      <dgm:prSet/>
      <dgm:spPr/>
      <dgm:t>
        <a:bodyPr/>
        <a:lstStyle/>
        <a:p>
          <a:endParaRPr lang="zh-CN" altLang="en-US"/>
        </a:p>
      </dgm:t>
    </dgm:pt>
    <dgm:pt modelId="{297CA23D-3289-4E3E-8D4D-D26AAED5DA53}">
      <dgm:prSet phldrT="[文本]"/>
      <dgm:spPr/>
      <dgm:t>
        <a:bodyPr/>
        <a:lstStyle/>
        <a:p>
          <a:r>
            <a:rPr lang="en-US" altLang="en-US" dirty="0">
              <a:latin typeface="Times New Roman" panose="02020603050405020304" pitchFamily="18" charset="0"/>
              <a:cs typeface="Times New Roman" panose="02020603050405020304" pitchFamily="18" charset="0"/>
            </a:rPr>
            <a:t>It has to tick down at least 10 times before ticking up;</a:t>
          </a:r>
          <a:endParaRPr lang="zh-CN" altLang="en-US" dirty="0">
            <a:latin typeface="Times New Roman" panose="02020603050405020304" pitchFamily="18" charset="0"/>
            <a:cs typeface="Times New Roman" panose="02020603050405020304" pitchFamily="18" charset="0"/>
          </a:endParaRPr>
        </a:p>
      </dgm:t>
    </dgm:pt>
    <dgm:pt modelId="{28C38FF4-AFB3-4482-A065-82C8653A1E14}" type="parTrans" cxnId="{2305A422-8859-44E0-8C43-954B3BF4B1BC}">
      <dgm:prSet/>
      <dgm:spPr/>
      <dgm:t>
        <a:bodyPr/>
        <a:lstStyle/>
        <a:p>
          <a:endParaRPr lang="zh-CN" altLang="en-US"/>
        </a:p>
      </dgm:t>
    </dgm:pt>
    <dgm:pt modelId="{F150CD8F-CA06-4D9B-A07A-E16A9BECA1DA}" type="sibTrans" cxnId="{2305A422-8859-44E0-8C43-954B3BF4B1BC}">
      <dgm:prSet/>
      <dgm:spPr/>
      <dgm:t>
        <a:bodyPr/>
        <a:lstStyle/>
        <a:p>
          <a:endParaRPr lang="zh-CN" altLang="en-US"/>
        </a:p>
      </dgm:t>
    </dgm:pt>
    <dgm:pt modelId="{7A2ECDEB-5C9F-4232-ABDD-370B876B8707}">
      <dgm:prSet phldrT="[文本]"/>
      <dgm:spPr/>
      <dgm:t>
        <a:bodyPr/>
        <a:lstStyle/>
        <a:p>
          <a:r>
            <a:rPr lang="en-US" altLang="en-US" dirty="0">
              <a:latin typeface="Times New Roman" panose="02020603050405020304" pitchFamily="18" charset="0"/>
              <a:cs typeface="Times New Roman" panose="02020603050405020304" pitchFamily="18" charset="0"/>
            </a:rPr>
            <a:t>price changes have to occur within 1.5 seconds;</a:t>
          </a:r>
          <a:endParaRPr lang="zh-CN" altLang="en-US" dirty="0">
            <a:latin typeface="Times New Roman" panose="02020603050405020304" pitchFamily="18" charset="0"/>
            <a:cs typeface="Times New Roman" panose="02020603050405020304" pitchFamily="18" charset="0"/>
          </a:endParaRPr>
        </a:p>
      </dgm:t>
    </dgm:pt>
    <dgm:pt modelId="{2AF0F141-58B6-4840-B129-279C09FC6E5E}" type="parTrans" cxnId="{265659E1-A533-44CE-85CC-28744DB1D20B}">
      <dgm:prSet/>
      <dgm:spPr/>
      <dgm:t>
        <a:bodyPr/>
        <a:lstStyle/>
        <a:p>
          <a:endParaRPr lang="zh-CN" altLang="en-US"/>
        </a:p>
      </dgm:t>
    </dgm:pt>
    <dgm:pt modelId="{4EDCCB5A-5EDD-4058-8169-51C92C3AE784}" type="sibTrans" cxnId="{265659E1-A533-44CE-85CC-28744DB1D20B}">
      <dgm:prSet/>
      <dgm:spPr/>
      <dgm:t>
        <a:bodyPr/>
        <a:lstStyle/>
        <a:p>
          <a:endParaRPr lang="zh-CN" altLang="en-US"/>
        </a:p>
      </dgm:t>
    </dgm:pt>
    <dgm:pt modelId="{63331B41-0D47-4A9F-B996-1ECD9FF48D7B}">
      <dgm:prSet phldrT="[文本]"/>
      <dgm:spPr/>
      <dgm:t>
        <a:bodyPr/>
        <a:lstStyle/>
        <a:p>
          <a:r>
            <a:rPr lang="en-US" altLang="en-US" i="1" dirty="0">
              <a:latin typeface="Times New Roman" panose="02020603050405020304" pitchFamily="18" charset="0"/>
              <a:cs typeface="Times New Roman" panose="02020603050405020304" pitchFamily="18" charset="0"/>
            </a:rPr>
            <a:t>up crash </a:t>
          </a:r>
          <a:endParaRPr lang="zh-CN" altLang="en-US" i="1" dirty="0">
            <a:latin typeface="Times New Roman" panose="02020603050405020304" pitchFamily="18" charset="0"/>
            <a:cs typeface="Times New Roman" panose="02020603050405020304" pitchFamily="18" charset="0"/>
          </a:endParaRPr>
        </a:p>
      </dgm:t>
    </dgm:pt>
    <dgm:pt modelId="{27B058FB-F1E1-49D1-8FB7-1C96E462BB8E}" type="parTrans" cxnId="{F013209D-CCC1-4938-82E3-B097D5FAB585}">
      <dgm:prSet/>
      <dgm:spPr/>
      <dgm:t>
        <a:bodyPr/>
        <a:lstStyle/>
        <a:p>
          <a:endParaRPr lang="zh-CN" altLang="en-US"/>
        </a:p>
      </dgm:t>
    </dgm:pt>
    <dgm:pt modelId="{78D1F7D4-1F68-4D45-995F-3778B9A4D10B}" type="sibTrans" cxnId="{F013209D-CCC1-4938-82E3-B097D5FAB585}">
      <dgm:prSet/>
      <dgm:spPr/>
      <dgm:t>
        <a:bodyPr/>
        <a:lstStyle/>
        <a:p>
          <a:endParaRPr lang="zh-CN" altLang="en-US"/>
        </a:p>
      </dgm:t>
    </dgm:pt>
    <dgm:pt modelId="{99CF6711-70E4-45A9-9DA7-7FA13B654853}">
      <dgm:prSet phldrT="[文本]"/>
      <dgm:spPr/>
      <dgm:t>
        <a:bodyPr/>
        <a:lstStyle/>
        <a:p>
          <a:r>
            <a:rPr lang="en-US" altLang="en-US" dirty="0">
              <a:latin typeface="Times New Roman" panose="02020603050405020304" pitchFamily="18" charset="0"/>
              <a:cs typeface="Times New Roman" panose="02020603050405020304" pitchFamily="18" charset="0"/>
            </a:rPr>
            <a:t>It has to tick up at least 10 times before ticking down;</a:t>
          </a:r>
          <a:endParaRPr lang="zh-CN" altLang="en-US" dirty="0">
            <a:latin typeface="Times New Roman" panose="02020603050405020304" pitchFamily="18" charset="0"/>
            <a:cs typeface="Times New Roman" panose="02020603050405020304" pitchFamily="18" charset="0"/>
          </a:endParaRPr>
        </a:p>
      </dgm:t>
    </dgm:pt>
    <dgm:pt modelId="{2D9F022E-E2F0-4C37-97B3-7A8BFEC32140}" type="parTrans" cxnId="{E06F560B-7E93-47AF-8344-094F802D2BDD}">
      <dgm:prSet/>
      <dgm:spPr/>
      <dgm:t>
        <a:bodyPr/>
        <a:lstStyle/>
        <a:p>
          <a:endParaRPr lang="zh-CN" altLang="en-US"/>
        </a:p>
      </dgm:t>
    </dgm:pt>
    <dgm:pt modelId="{C0E1F16C-9690-4609-A09F-A6F497D335EF}" type="sibTrans" cxnId="{E06F560B-7E93-47AF-8344-094F802D2BDD}">
      <dgm:prSet/>
      <dgm:spPr/>
      <dgm:t>
        <a:bodyPr/>
        <a:lstStyle/>
        <a:p>
          <a:endParaRPr lang="zh-CN" altLang="en-US"/>
        </a:p>
      </dgm:t>
    </dgm:pt>
    <dgm:pt modelId="{A5D9C8A4-F730-422E-B1C4-C8264AB26CE5}">
      <dgm:prSet phldrT="[文本]"/>
      <dgm:spPr/>
      <dgm:t>
        <a:bodyPr/>
        <a:lstStyle/>
        <a:p>
          <a:r>
            <a:rPr lang="en-US" altLang="en-US" dirty="0">
              <a:latin typeface="Times New Roman" panose="02020603050405020304" pitchFamily="18" charset="0"/>
              <a:cs typeface="Times New Roman" panose="02020603050405020304" pitchFamily="18" charset="0"/>
            </a:rPr>
            <a:t>price changes have to occur within 1.5 seconds;</a:t>
          </a:r>
          <a:endParaRPr lang="zh-CN" altLang="en-US" dirty="0">
            <a:latin typeface="Times New Roman" panose="02020603050405020304" pitchFamily="18" charset="0"/>
            <a:cs typeface="Times New Roman" panose="02020603050405020304" pitchFamily="18" charset="0"/>
          </a:endParaRPr>
        </a:p>
      </dgm:t>
    </dgm:pt>
    <dgm:pt modelId="{0EEB144B-ADC6-43F3-B0F0-741405E3BFA2}" type="parTrans" cxnId="{B2031F96-88F6-4C10-A968-5B835206059B}">
      <dgm:prSet/>
      <dgm:spPr/>
      <dgm:t>
        <a:bodyPr/>
        <a:lstStyle/>
        <a:p>
          <a:endParaRPr lang="zh-CN" altLang="en-US"/>
        </a:p>
      </dgm:t>
    </dgm:pt>
    <dgm:pt modelId="{1D71A7BB-381C-45FE-BE1F-8FE7DB1B0A7E}" type="sibTrans" cxnId="{B2031F96-88F6-4C10-A968-5B835206059B}">
      <dgm:prSet/>
      <dgm:spPr/>
      <dgm:t>
        <a:bodyPr/>
        <a:lstStyle/>
        <a:p>
          <a:endParaRPr lang="zh-CN" altLang="en-US"/>
        </a:p>
      </dgm:t>
    </dgm:pt>
    <dgm:pt modelId="{3BEB0040-63B4-470F-BC58-C729A0B0C5F8}">
      <dgm:prSet phldrT="[文本]"/>
      <dgm:spPr/>
      <dgm:t>
        <a:bodyPr/>
        <a:lstStyle/>
        <a:p>
          <a:r>
            <a:rPr lang="en-US" altLang="en-US" dirty="0">
              <a:latin typeface="Times New Roman" panose="02020603050405020304" pitchFamily="18" charset="0"/>
              <a:cs typeface="Times New Roman" panose="02020603050405020304" pitchFamily="18" charset="0"/>
            </a:rPr>
            <a:t>price change has to exceed -0.8%.</a:t>
          </a:r>
          <a:endParaRPr lang="zh-CN" altLang="en-US" dirty="0">
            <a:latin typeface="Times New Roman" panose="02020603050405020304" pitchFamily="18" charset="0"/>
            <a:cs typeface="Times New Roman" panose="02020603050405020304" pitchFamily="18" charset="0"/>
          </a:endParaRPr>
        </a:p>
      </dgm:t>
    </dgm:pt>
    <dgm:pt modelId="{6380047E-E629-4665-97FC-B394C095946F}" type="parTrans" cxnId="{DF57CDCD-4614-459B-934B-A0E8B3FF0E56}">
      <dgm:prSet/>
      <dgm:spPr/>
      <dgm:t>
        <a:bodyPr/>
        <a:lstStyle/>
        <a:p>
          <a:endParaRPr lang="zh-CN" altLang="en-US"/>
        </a:p>
      </dgm:t>
    </dgm:pt>
    <dgm:pt modelId="{E7B6E48B-8B40-42E9-A2D8-0263F4045504}" type="sibTrans" cxnId="{DF57CDCD-4614-459B-934B-A0E8B3FF0E56}">
      <dgm:prSet/>
      <dgm:spPr/>
      <dgm:t>
        <a:bodyPr/>
        <a:lstStyle/>
        <a:p>
          <a:endParaRPr lang="zh-CN" altLang="en-US"/>
        </a:p>
      </dgm:t>
    </dgm:pt>
    <dgm:pt modelId="{89A0D187-6C33-49EE-8E4F-BDF80F37BD4A}">
      <dgm:prSet phldrT="[文本]"/>
      <dgm:spPr/>
      <dgm:t>
        <a:bodyPr/>
        <a:lstStyle/>
        <a:p>
          <a:r>
            <a:rPr lang="en-US" altLang="en-US" dirty="0">
              <a:latin typeface="Times New Roman" panose="02020603050405020304" pitchFamily="18" charset="0"/>
              <a:cs typeface="Times New Roman" panose="02020603050405020304" pitchFamily="18" charset="0"/>
            </a:rPr>
            <a:t>price change has to exceed 0.8%.</a:t>
          </a:r>
          <a:endParaRPr lang="zh-CN" altLang="en-US" dirty="0">
            <a:latin typeface="Times New Roman" panose="02020603050405020304" pitchFamily="18" charset="0"/>
            <a:cs typeface="Times New Roman" panose="02020603050405020304" pitchFamily="18" charset="0"/>
          </a:endParaRPr>
        </a:p>
      </dgm:t>
    </dgm:pt>
    <dgm:pt modelId="{4BA922B4-6BB3-43E9-8DBE-3CE6667451F8}" type="parTrans" cxnId="{86DBD543-B539-410C-97A9-F1AAF3D6A9EE}">
      <dgm:prSet/>
      <dgm:spPr/>
      <dgm:t>
        <a:bodyPr/>
        <a:lstStyle/>
        <a:p>
          <a:endParaRPr lang="zh-CN" altLang="en-US"/>
        </a:p>
      </dgm:t>
    </dgm:pt>
    <dgm:pt modelId="{1D0FF348-A827-431D-AAD7-99ECCB26E5EE}" type="sibTrans" cxnId="{86DBD543-B539-410C-97A9-F1AAF3D6A9EE}">
      <dgm:prSet/>
      <dgm:spPr/>
      <dgm:t>
        <a:bodyPr/>
        <a:lstStyle/>
        <a:p>
          <a:endParaRPr lang="zh-CN" altLang="en-US"/>
        </a:p>
      </dgm:t>
    </dgm:pt>
    <dgm:pt modelId="{FE171AEC-9B94-4276-8A16-C347B368CCFC}" type="pres">
      <dgm:prSet presAssocID="{4DC428CE-5709-47DA-9E64-7A670DE522FB}" presName="list" presStyleCnt="0">
        <dgm:presLayoutVars>
          <dgm:dir/>
          <dgm:animLvl val="lvl"/>
        </dgm:presLayoutVars>
      </dgm:prSet>
      <dgm:spPr/>
    </dgm:pt>
    <dgm:pt modelId="{07593165-E80A-49E5-BC36-154EEEDBB3DD}" type="pres">
      <dgm:prSet presAssocID="{1A9A91C7-F14A-4489-AFD0-2451CEDCE587}" presName="posSpace" presStyleCnt="0"/>
      <dgm:spPr/>
    </dgm:pt>
    <dgm:pt modelId="{DE422FAE-4D31-4858-BFA9-3CFB054BBF05}" type="pres">
      <dgm:prSet presAssocID="{1A9A91C7-F14A-4489-AFD0-2451CEDCE587}" presName="vertFlow" presStyleCnt="0"/>
      <dgm:spPr/>
    </dgm:pt>
    <dgm:pt modelId="{A2CBB20C-B33A-41D6-953C-272D062CE13F}" type="pres">
      <dgm:prSet presAssocID="{1A9A91C7-F14A-4489-AFD0-2451CEDCE587}" presName="topSpace" presStyleCnt="0"/>
      <dgm:spPr/>
    </dgm:pt>
    <dgm:pt modelId="{DCAABC03-0A71-46A2-A410-649BC4ED9FC3}" type="pres">
      <dgm:prSet presAssocID="{1A9A91C7-F14A-4489-AFD0-2451CEDCE587}" presName="firstComp" presStyleCnt="0"/>
      <dgm:spPr/>
    </dgm:pt>
    <dgm:pt modelId="{B1FC2C5E-DAD9-437C-B181-C0A25426A070}" type="pres">
      <dgm:prSet presAssocID="{1A9A91C7-F14A-4489-AFD0-2451CEDCE587}" presName="firstChild" presStyleLbl="bgAccFollowNode1" presStyleIdx="0" presStyleCnt="6"/>
      <dgm:spPr/>
    </dgm:pt>
    <dgm:pt modelId="{663FB126-FDB9-440C-BDC6-B986261970D9}" type="pres">
      <dgm:prSet presAssocID="{1A9A91C7-F14A-4489-AFD0-2451CEDCE587}" presName="firstChildTx" presStyleLbl="bgAccFollowNode1" presStyleIdx="0" presStyleCnt="6">
        <dgm:presLayoutVars>
          <dgm:bulletEnabled val="1"/>
        </dgm:presLayoutVars>
      </dgm:prSet>
      <dgm:spPr/>
    </dgm:pt>
    <dgm:pt modelId="{73BDB096-CBA8-4BC3-846F-43196819E1EF}" type="pres">
      <dgm:prSet presAssocID="{7A2ECDEB-5C9F-4232-ABDD-370B876B8707}" presName="comp" presStyleCnt="0"/>
      <dgm:spPr/>
    </dgm:pt>
    <dgm:pt modelId="{D206A79C-2ADD-4D71-8880-EB66D13FF534}" type="pres">
      <dgm:prSet presAssocID="{7A2ECDEB-5C9F-4232-ABDD-370B876B8707}" presName="child" presStyleLbl="bgAccFollowNode1" presStyleIdx="1" presStyleCnt="6"/>
      <dgm:spPr/>
    </dgm:pt>
    <dgm:pt modelId="{59F26161-840A-4814-8668-D621FE57FBAA}" type="pres">
      <dgm:prSet presAssocID="{7A2ECDEB-5C9F-4232-ABDD-370B876B8707}" presName="childTx" presStyleLbl="bgAccFollowNode1" presStyleIdx="1" presStyleCnt="6">
        <dgm:presLayoutVars>
          <dgm:bulletEnabled val="1"/>
        </dgm:presLayoutVars>
      </dgm:prSet>
      <dgm:spPr/>
    </dgm:pt>
    <dgm:pt modelId="{59B45C90-682D-46E5-9553-B28979BD83AD}" type="pres">
      <dgm:prSet presAssocID="{3BEB0040-63B4-470F-BC58-C729A0B0C5F8}" presName="comp" presStyleCnt="0"/>
      <dgm:spPr/>
    </dgm:pt>
    <dgm:pt modelId="{30F21737-0757-4FF0-9596-972F23052D07}" type="pres">
      <dgm:prSet presAssocID="{3BEB0040-63B4-470F-BC58-C729A0B0C5F8}" presName="child" presStyleLbl="bgAccFollowNode1" presStyleIdx="2" presStyleCnt="6"/>
      <dgm:spPr/>
    </dgm:pt>
    <dgm:pt modelId="{F35B9240-A4C4-462E-A612-1F47D73ACC0B}" type="pres">
      <dgm:prSet presAssocID="{3BEB0040-63B4-470F-BC58-C729A0B0C5F8}" presName="childTx" presStyleLbl="bgAccFollowNode1" presStyleIdx="2" presStyleCnt="6">
        <dgm:presLayoutVars>
          <dgm:bulletEnabled val="1"/>
        </dgm:presLayoutVars>
      </dgm:prSet>
      <dgm:spPr/>
    </dgm:pt>
    <dgm:pt modelId="{4011F053-7459-4856-8798-F476364A13A0}" type="pres">
      <dgm:prSet presAssocID="{1A9A91C7-F14A-4489-AFD0-2451CEDCE587}" presName="negSpace" presStyleCnt="0"/>
      <dgm:spPr/>
    </dgm:pt>
    <dgm:pt modelId="{54FE5E39-BBE0-45B2-B38B-DB4EC81A441D}" type="pres">
      <dgm:prSet presAssocID="{1A9A91C7-F14A-4489-AFD0-2451CEDCE587}" presName="circle" presStyleLbl="node1" presStyleIdx="0" presStyleCnt="2"/>
      <dgm:spPr/>
    </dgm:pt>
    <dgm:pt modelId="{B7E8AB24-153E-44FF-BA1F-4A3C15A98928}" type="pres">
      <dgm:prSet presAssocID="{9C0ABD2D-B3EA-46F3-A58A-739EE8582DF2}" presName="transSpace" presStyleCnt="0"/>
      <dgm:spPr/>
    </dgm:pt>
    <dgm:pt modelId="{C3FFC0D1-8786-4CA1-9BAA-A4A072E1BA4F}" type="pres">
      <dgm:prSet presAssocID="{63331B41-0D47-4A9F-B996-1ECD9FF48D7B}" presName="posSpace" presStyleCnt="0"/>
      <dgm:spPr/>
    </dgm:pt>
    <dgm:pt modelId="{405E63CD-10A2-4714-AB5A-8158F386F253}" type="pres">
      <dgm:prSet presAssocID="{63331B41-0D47-4A9F-B996-1ECD9FF48D7B}" presName="vertFlow" presStyleCnt="0"/>
      <dgm:spPr/>
    </dgm:pt>
    <dgm:pt modelId="{0C83F09A-BDA1-4B8D-8A7A-69537891D034}" type="pres">
      <dgm:prSet presAssocID="{63331B41-0D47-4A9F-B996-1ECD9FF48D7B}" presName="topSpace" presStyleCnt="0"/>
      <dgm:spPr/>
    </dgm:pt>
    <dgm:pt modelId="{236906FE-FCAD-4164-80FA-E7159D30DBD9}" type="pres">
      <dgm:prSet presAssocID="{63331B41-0D47-4A9F-B996-1ECD9FF48D7B}" presName="firstComp" presStyleCnt="0"/>
      <dgm:spPr/>
    </dgm:pt>
    <dgm:pt modelId="{F8CBCC48-B694-40D8-8C0C-FAA292389F8A}" type="pres">
      <dgm:prSet presAssocID="{63331B41-0D47-4A9F-B996-1ECD9FF48D7B}" presName="firstChild" presStyleLbl="bgAccFollowNode1" presStyleIdx="3" presStyleCnt="6"/>
      <dgm:spPr/>
    </dgm:pt>
    <dgm:pt modelId="{CDE95B09-F0C2-4773-B4E9-AD07D95560C9}" type="pres">
      <dgm:prSet presAssocID="{63331B41-0D47-4A9F-B996-1ECD9FF48D7B}" presName="firstChildTx" presStyleLbl="bgAccFollowNode1" presStyleIdx="3" presStyleCnt="6">
        <dgm:presLayoutVars>
          <dgm:bulletEnabled val="1"/>
        </dgm:presLayoutVars>
      </dgm:prSet>
      <dgm:spPr/>
    </dgm:pt>
    <dgm:pt modelId="{06B90EA5-E569-41CC-B80F-3ED70C7DDEFF}" type="pres">
      <dgm:prSet presAssocID="{A5D9C8A4-F730-422E-B1C4-C8264AB26CE5}" presName="comp" presStyleCnt="0"/>
      <dgm:spPr/>
    </dgm:pt>
    <dgm:pt modelId="{F7C2729A-3792-4A2C-8B5F-95C750BDABEF}" type="pres">
      <dgm:prSet presAssocID="{A5D9C8A4-F730-422E-B1C4-C8264AB26CE5}" presName="child" presStyleLbl="bgAccFollowNode1" presStyleIdx="4" presStyleCnt="6"/>
      <dgm:spPr/>
    </dgm:pt>
    <dgm:pt modelId="{D1FC8244-12BD-4143-8888-1521445331C4}" type="pres">
      <dgm:prSet presAssocID="{A5D9C8A4-F730-422E-B1C4-C8264AB26CE5}" presName="childTx" presStyleLbl="bgAccFollowNode1" presStyleIdx="4" presStyleCnt="6">
        <dgm:presLayoutVars>
          <dgm:bulletEnabled val="1"/>
        </dgm:presLayoutVars>
      </dgm:prSet>
      <dgm:spPr/>
    </dgm:pt>
    <dgm:pt modelId="{312BAB2E-C660-4702-9AF2-0ECC76123A57}" type="pres">
      <dgm:prSet presAssocID="{89A0D187-6C33-49EE-8E4F-BDF80F37BD4A}" presName="comp" presStyleCnt="0"/>
      <dgm:spPr/>
    </dgm:pt>
    <dgm:pt modelId="{CF689F0F-B38C-4973-8AEA-089E878C7D15}" type="pres">
      <dgm:prSet presAssocID="{89A0D187-6C33-49EE-8E4F-BDF80F37BD4A}" presName="child" presStyleLbl="bgAccFollowNode1" presStyleIdx="5" presStyleCnt="6"/>
      <dgm:spPr/>
    </dgm:pt>
    <dgm:pt modelId="{8BB636D2-1E13-465E-9329-AA1BEBD35436}" type="pres">
      <dgm:prSet presAssocID="{89A0D187-6C33-49EE-8E4F-BDF80F37BD4A}" presName="childTx" presStyleLbl="bgAccFollowNode1" presStyleIdx="5" presStyleCnt="6">
        <dgm:presLayoutVars>
          <dgm:bulletEnabled val="1"/>
        </dgm:presLayoutVars>
      </dgm:prSet>
      <dgm:spPr/>
    </dgm:pt>
    <dgm:pt modelId="{B9D83ABE-B320-405B-A248-EB13DEF35E60}" type="pres">
      <dgm:prSet presAssocID="{63331B41-0D47-4A9F-B996-1ECD9FF48D7B}" presName="negSpace" presStyleCnt="0"/>
      <dgm:spPr/>
    </dgm:pt>
    <dgm:pt modelId="{724F5240-8E96-42AF-A91E-955099AAB45D}" type="pres">
      <dgm:prSet presAssocID="{63331B41-0D47-4A9F-B996-1ECD9FF48D7B}" presName="circle" presStyleLbl="node1" presStyleIdx="1" presStyleCnt="2"/>
      <dgm:spPr/>
    </dgm:pt>
  </dgm:ptLst>
  <dgm:cxnLst>
    <dgm:cxn modelId="{EAEED407-8E3F-4271-9E31-460E8A719668}" type="presOf" srcId="{A5D9C8A4-F730-422E-B1C4-C8264AB26CE5}" destId="{D1FC8244-12BD-4143-8888-1521445331C4}" srcOrd="1" destOrd="0" presId="urn:microsoft.com/office/officeart/2005/8/layout/hList9"/>
    <dgm:cxn modelId="{E06F560B-7E93-47AF-8344-094F802D2BDD}" srcId="{63331B41-0D47-4A9F-B996-1ECD9FF48D7B}" destId="{99CF6711-70E4-45A9-9DA7-7FA13B654853}" srcOrd="0" destOrd="0" parTransId="{2D9F022E-E2F0-4C37-97B3-7A8BFEC32140}" sibTransId="{C0E1F16C-9690-4609-A09F-A6F497D335EF}"/>
    <dgm:cxn modelId="{F52CC111-CA95-4EAB-818C-581868386059}" type="presOf" srcId="{297CA23D-3289-4E3E-8D4D-D26AAED5DA53}" destId="{B1FC2C5E-DAD9-437C-B181-C0A25426A070}" srcOrd="0" destOrd="0" presId="urn:microsoft.com/office/officeart/2005/8/layout/hList9"/>
    <dgm:cxn modelId="{2305A422-8859-44E0-8C43-954B3BF4B1BC}" srcId="{1A9A91C7-F14A-4489-AFD0-2451CEDCE587}" destId="{297CA23D-3289-4E3E-8D4D-D26AAED5DA53}" srcOrd="0" destOrd="0" parTransId="{28C38FF4-AFB3-4482-A065-82C8653A1E14}" sibTransId="{F150CD8F-CA06-4D9B-A07A-E16A9BECA1DA}"/>
    <dgm:cxn modelId="{652EFE36-61D6-4CFE-A11E-510A8FE009B1}" type="presOf" srcId="{63331B41-0D47-4A9F-B996-1ECD9FF48D7B}" destId="{724F5240-8E96-42AF-A91E-955099AAB45D}" srcOrd="0" destOrd="0" presId="urn:microsoft.com/office/officeart/2005/8/layout/hList9"/>
    <dgm:cxn modelId="{34EBCC3D-0174-4C1B-932D-3925012446F5}" type="presOf" srcId="{99CF6711-70E4-45A9-9DA7-7FA13B654853}" destId="{CDE95B09-F0C2-4773-B4E9-AD07D95560C9}" srcOrd="1" destOrd="0" presId="urn:microsoft.com/office/officeart/2005/8/layout/hList9"/>
    <dgm:cxn modelId="{86DBD543-B539-410C-97A9-F1AAF3D6A9EE}" srcId="{63331B41-0D47-4A9F-B996-1ECD9FF48D7B}" destId="{89A0D187-6C33-49EE-8E4F-BDF80F37BD4A}" srcOrd="2" destOrd="0" parTransId="{4BA922B4-6BB3-43E9-8DBE-3CE6667451F8}" sibTransId="{1D0FF348-A827-431D-AAD7-99ECCB26E5EE}"/>
    <dgm:cxn modelId="{45E1DB46-E508-463A-832D-49AD813291A6}" type="presOf" srcId="{99CF6711-70E4-45A9-9DA7-7FA13B654853}" destId="{F8CBCC48-B694-40D8-8C0C-FAA292389F8A}" srcOrd="0" destOrd="0" presId="urn:microsoft.com/office/officeart/2005/8/layout/hList9"/>
    <dgm:cxn modelId="{869F2F47-B4A3-4298-9F86-D0D1ED3EBC3E}" srcId="{4DC428CE-5709-47DA-9E64-7A670DE522FB}" destId="{1A9A91C7-F14A-4489-AFD0-2451CEDCE587}" srcOrd="0" destOrd="0" parTransId="{9FE95705-C5B2-409B-BC26-7239B349147C}" sibTransId="{9C0ABD2D-B3EA-46F3-A58A-739EE8582DF2}"/>
    <dgm:cxn modelId="{7923EE5A-346E-4264-84CA-76917A549D78}" type="presOf" srcId="{1A9A91C7-F14A-4489-AFD0-2451CEDCE587}" destId="{54FE5E39-BBE0-45B2-B38B-DB4EC81A441D}" srcOrd="0" destOrd="0" presId="urn:microsoft.com/office/officeart/2005/8/layout/hList9"/>
    <dgm:cxn modelId="{39998C7C-8157-4DCF-AA4E-6A6082578174}" type="presOf" srcId="{89A0D187-6C33-49EE-8E4F-BDF80F37BD4A}" destId="{CF689F0F-B38C-4973-8AEA-089E878C7D15}" srcOrd="0" destOrd="0" presId="urn:microsoft.com/office/officeart/2005/8/layout/hList9"/>
    <dgm:cxn modelId="{680E9E8A-F5AD-4DA3-B0C9-FFAE17309236}" type="presOf" srcId="{7A2ECDEB-5C9F-4232-ABDD-370B876B8707}" destId="{59F26161-840A-4814-8668-D621FE57FBAA}" srcOrd="1" destOrd="0" presId="urn:microsoft.com/office/officeart/2005/8/layout/hList9"/>
    <dgm:cxn modelId="{3EB47A94-1542-4F55-B00A-1589FB880261}" type="presOf" srcId="{297CA23D-3289-4E3E-8D4D-D26AAED5DA53}" destId="{663FB126-FDB9-440C-BDC6-B986261970D9}" srcOrd="1" destOrd="0" presId="urn:microsoft.com/office/officeart/2005/8/layout/hList9"/>
    <dgm:cxn modelId="{B2031F96-88F6-4C10-A968-5B835206059B}" srcId="{63331B41-0D47-4A9F-B996-1ECD9FF48D7B}" destId="{A5D9C8A4-F730-422E-B1C4-C8264AB26CE5}" srcOrd="1" destOrd="0" parTransId="{0EEB144B-ADC6-43F3-B0F0-741405E3BFA2}" sibTransId="{1D71A7BB-381C-45FE-BE1F-8FE7DB1B0A7E}"/>
    <dgm:cxn modelId="{F013209D-CCC1-4938-82E3-B097D5FAB585}" srcId="{4DC428CE-5709-47DA-9E64-7A670DE522FB}" destId="{63331B41-0D47-4A9F-B996-1ECD9FF48D7B}" srcOrd="1" destOrd="0" parTransId="{27B058FB-F1E1-49D1-8FB7-1C96E462BB8E}" sibTransId="{78D1F7D4-1F68-4D45-995F-3778B9A4D10B}"/>
    <dgm:cxn modelId="{3CB711AB-65A0-4AF5-89E8-C233454EA2FA}" type="presOf" srcId="{3BEB0040-63B4-470F-BC58-C729A0B0C5F8}" destId="{F35B9240-A4C4-462E-A612-1F47D73ACC0B}" srcOrd="1" destOrd="0" presId="urn:microsoft.com/office/officeart/2005/8/layout/hList9"/>
    <dgm:cxn modelId="{71DFD1B8-034D-47CA-87CC-F305AD5F19B3}" type="presOf" srcId="{3BEB0040-63B4-470F-BC58-C729A0B0C5F8}" destId="{30F21737-0757-4FF0-9596-972F23052D07}" srcOrd="0" destOrd="0" presId="urn:microsoft.com/office/officeart/2005/8/layout/hList9"/>
    <dgm:cxn modelId="{7299D5B8-B39C-4D75-BA8F-85B4ACBC14DD}" type="presOf" srcId="{7A2ECDEB-5C9F-4232-ABDD-370B876B8707}" destId="{D206A79C-2ADD-4D71-8880-EB66D13FF534}" srcOrd="0" destOrd="0" presId="urn:microsoft.com/office/officeart/2005/8/layout/hList9"/>
    <dgm:cxn modelId="{6963FDB9-D95B-4980-8F92-93B5C6D82632}" type="presOf" srcId="{4DC428CE-5709-47DA-9E64-7A670DE522FB}" destId="{FE171AEC-9B94-4276-8A16-C347B368CCFC}" srcOrd="0" destOrd="0" presId="urn:microsoft.com/office/officeart/2005/8/layout/hList9"/>
    <dgm:cxn modelId="{182870CB-5281-4957-9331-92CFE9A11957}" type="presOf" srcId="{A5D9C8A4-F730-422E-B1C4-C8264AB26CE5}" destId="{F7C2729A-3792-4A2C-8B5F-95C750BDABEF}" srcOrd="0" destOrd="0" presId="urn:microsoft.com/office/officeart/2005/8/layout/hList9"/>
    <dgm:cxn modelId="{DF57CDCD-4614-459B-934B-A0E8B3FF0E56}" srcId="{1A9A91C7-F14A-4489-AFD0-2451CEDCE587}" destId="{3BEB0040-63B4-470F-BC58-C729A0B0C5F8}" srcOrd="2" destOrd="0" parTransId="{6380047E-E629-4665-97FC-B394C095946F}" sibTransId="{E7B6E48B-8B40-42E9-A2D8-0263F4045504}"/>
    <dgm:cxn modelId="{265659E1-A533-44CE-85CC-28744DB1D20B}" srcId="{1A9A91C7-F14A-4489-AFD0-2451CEDCE587}" destId="{7A2ECDEB-5C9F-4232-ABDD-370B876B8707}" srcOrd="1" destOrd="0" parTransId="{2AF0F141-58B6-4840-B129-279C09FC6E5E}" sibTransId="{4EDCCB5A-5EDD-4058-8169-51C92C3AE784}"/>
    <dgm:cxn modelId="{1688A6F9-6A2B-4459-8F8E-FF69A9A8F977}" type="presOf" srcId="{89A0D187-6C33-49EE-8E4F-BDF80F37BD4A}" destId="{8BB636D2-1E13-465E-9329-AA1BEBD35436}" srcOrd="1" destOrd="0" presId="urn:microsoft.com/office/officeart/2005/8/layout/hList9"/>
    <dgm:cxn modelId="{B636A1C9-E7A7-4655-9E46-9E66277F694C}" type="presParOf" srcId="{FE171AEC-9B94-4276-8A16-C347B368CCFC}" destId="{07593165-E80A-49E5-BC36-154EEEDBB3DD}" srcOrd="0" destOrd="0" presId="urn:microsoft.com/office/officeart/2005/8/layout/hList9"/>
    <dgm:cxn modelId="{5CBC1D19-EEAE-4BB0-AE4D-B83BA205917A}" type="presParOf" srcId="{FE171AEC-9B94-4276-8A16-C347B368CCFC}" destId="{DE422FAE-4D31-4858-BFA9-3CFB054BBF05}" srcOrd="1" destOrd="0" presId="urn:microsoft.com/office/officeart/2005/8/layout/hList9"/>
    <dgm:cxn modelId="{2B70A3D8-609A-416F-BD3E-8B54C4AFD899}" type="presParOf" srcId="{DE422FAE-4D31-4858-BFA9-3CFB054BBF05}" destId="{A2CBB20C-B33A-41D6-953C-272D062CE13F}" srcOrd="0" destOrd="0" presId="urn:microsoft.com/office/officeart/2005/8/layout/hList9"/>
    <dgm:cxn modelId="{BDD1803C-4775-4910-84C2-1AC861788457}" type="presParOf" srcId="{DE422FAE-4D31-4858-BFA9-3CFB054BBF05}" destId="{DCAABC03-0A71-46A2-A410-649BC4ED9FC3}" srcOrd="1" destOrd="0" presId="urn:microsoft.com/office/officeart/2005/8/layout/hList9"/>
    <dgm:cxn modelId="{57020DA3-1BCA-4C90-B538-A2E923265611}" type="presParOf" srcId="{DCAABC03-0A71-46A2-A410-649BC4ED9FC3}" destId="{B1FC2C5E-DAD9-437C-B181-C0A25426A070}" srcOrd="0" destOrd="0" presId="urn:microsoft.com/office/officeart/2005/8/layout/hList9"/>
    <dgm:cxn modelId="{6E5E79C9-D58A-45D0-B1A0-32B3F8E85913}" type="presParOf" srcId="{DCAABC03-0A71-46A2-A410-649BC4ED9FC3}" destId="{663FB126-FDB9-440C-BDC6-B986261970D9}" srcOrd="1" destOrd="0" presId="urn:microsoft.com/office/officeart/2005/8/layout/hList9"/>
    <dgm:cxn modelId="{98E4C009-8689-4CD3-9864-EDA3F7FC03E4}" type="presParOf" srcId="{DE422FAE-4D31-4858-BFA9-3CFB054BBF05}" destId="{73BDB096-CBA8-4BC3-846F-43196819E1EF}" srcOrd="2" destOrd="0" presId="urn:microsoft.com/office/officeart/2005/8/layout/hList9"/>
    <dgm:cxn modelId="{98437C6A-2D15-4008-9ABE-AF102A60F7AC}" type="presParOf" srcId="{73BDB096-CBA8-4BC3-846F-43196819E1EF}" destId="{D206A79C-2ADD-4D71-8880-EB66D13FF534}" srcOrd="0" destOrd="0" presId="urn:microsoft.com/office/officeart/2005/8/layout/hList9"/>
    <dgm:cxn modelId="{D75438FD-A181-46B8-B503-04921A624073}" type="presParOf" srcId="{73BDB096-CBA8-4BC3-846F-43196819E1EF}" destId="{59F26161-840A-4814-8668-D621FE57FBAA}" srcOrd="1" destOrd="0" presId="urn:microsoft.com/office/officeart/2005/8/layout/hList9"/>
    <dgm:cxn modelId="{C588E890-B137-4A95-AFF1-17888B1BCBFA}" type="presParOf" srcId="{DE422FAE-4D31-4858-BFA9-3CFB054BBF05}" destId="{59B45C90-682D-46E5-9553-B28979BD83AD}" srcOrd="3" destOrd="0" presId="urn:microsoft.com/office/officeart/2005/8/layout/hList9"/>
    <dgm:cxn modelId="{A572DF46-D661-409D-B75E-DD80BBBFF0E3}" type="presParOf" srcId="{59B45C90-682D-46E5-9553-B28979BD83AD}" destId="{30F21737-0757-4FF0-9596-972F23052D07}" srcOrd="0" destOrd="0" presId="urn:microsoft.com/office/officeart/2005/8/layout/hList9"/>
    <dgm:cxn modelId="{4EBC881D-4A8F-4A72-BABA-8BBD83D51074}" type="presParOf" srcId="{59B45C90-682D-46E5-9553-B28979BD83AD}" destId="{F35B9240-A4C4-462E-A612-1F47D73ACC0B}" srcOrd="1" destOrd="0" presId="urn:microsoft.com/office/officeart/2005/8/layout/hList9"/>
    <dgm:cxn modelId="{EE24D5E1-DFDA-4C40-84FB-B71042662456}" type="presParOf" srcId="{FE171AEC-9B94-4276-8A16-C347B368CCFC}" destId="{4011F053-7459-4856-8798-F476364A13A0}" srcOrd="2" destOrd="0" presId="urn:microsoft.com/office/officeart/2005/8/layout/hList9"/>
    <dgm:cxn modelId="{D6B121FF-3EEE-4DBB-BACC-807EDC0B93C6}" type="presParOf" srcId="{FE171AEC-9B94-4276-8A16-C347B368CCFC}" destId="{54FE5E39-BBE0-45B2-B38B-DB4EC81A441D}" srcOrd="3" destOrd="0" presId="urn:microsoft.com/office/officeart/2005/8/layout/hList9"/>
    <dgm:cxn modelId="{65BFB5C9-F67D-4732-8BAE-D817412C0C18}" type="presParOf" srcId="{FE171AEC-9B94-4276-8A16-C347B368CCFC}" destId="{B7E8AB24-153E-44FF-BA1F-4A3C15A98928}" srcOrd="4" destOrd="0" presId="urn:microsoft.com/office/officeart/2005/8/layout/hList9"/>
    <dgm:cxn modelId="{A66444D8-8A7E-4201-AAEA-10D52B1A0D18}" type="presParOf" srcId="{FE171AEC-9B94-4276-8A16-C347B368CCFC}" destId="{C3FFC0D1-8786-4CA1-9BAA-A4A072E1BA4F}" srcOrd="5" destOrd="0" presId="urn:microsoft.com/office/officeart/2005/8/layout/hList9"/>
    <dgm:cxn modelId="{A5B09FE7-A727-4469-A50D-FA8F6C03F4B9}" type="presParOf" srcId="{FE171AEC-9B94-4276-8A16-C347B368CCFC}" destId="{405E63CD-10A2-4714-AB5A-8158F386F253}" srcOrd="6" destOrd="0" presId="urn:microsoft.com/office/officeart/2005/8/layout/hList9"/>
    <dgm:cxn modelId="{D1F0B897-E9D9-4CED-8668-6640A10E5B3E}" type="presParOf" srcId="{405E63CD-10A2-4714-AB5A-8158F386F253}" destId="{0C83F09A-BDA1-4B8D-8A7A-69537891D034}" srcOrd="0" destOrd="0" presId="urn:microsoft.com/office/officeart/2005/8/layout/hList9"/>
    <dgm:cxn modelId="{ACC89168-C650-4066-8CBE-86F9D85C59EE}" type="presParOf" srcId="{405E63CD-10A2-4714-AB5A-8158F386F253}" destId="{236906FE-FCAD-4164-80FA-E7159D30DBD9}" srcOrd="1" destOrd="0" presId="urn:microsoft.com/office/officeart/2005/8/layout/hList9"/>
    <dgm:cxn modelId="{EE2050F0-4E73-40C4-A52D-8E564F357621}" type="presParOf" srcId="{236906FE-FCAD-4164-80FA-E7159D30DBD9}" destId="{F8CBCC48-B694-40D8-8C0C-FAA292389F8A}" srcOrd="0" destOrd="0" presId="urn:microsoft.com/office/officeart/2005/8/layout/hList9"/>
    <dgm:cxn modelId="{901ED4F5-238D-4F3C-9A42-383BFAEA67CC}" type="presParOf" srcId="{236906FE-FCAD-4164-80FA-E7159D30DBD9}" destId="{CDE95B09-F0C2-4773-B4E9-AD07D95560C9}" srcOrd="1" destOrd="0" presId="urn:microsoft.com/office/officeart/2005/8/layout/hList9"/>
    <dgm:cxn modelId="{A5B331F1-773A-4AA8-871C-90B8E65E0AC9}" type="presParOf" srcId="{405E63CD-10A2-4714-AB5A-8158F386F253}" destId="{06B90EA5-E569-41CC-B80F-3ED70C7DDEFF}" srcOrd="2" destOrd="0" presId="urn:microsoft.com/office/officeart/2005/8/layout/hList9"/>
    <dgm:cxn modelId="{6D6BFF78-55D3-4A93-86AA-08C31F1BF3B0}" type="presParOf" srcId="{06B90EA5-E569-41CC-B80F-3ED70C7DDEFF}" destId="{F7C2729A-3792-4A2C-8B5F-95C750BDABEF}" srcOrd="0" destOrd="0" presId="urn:microsoft.com/office/officeart/2005/8/layout/hList9"/>
    <dgm:cxn modelId="{9A36176F-CB8F-4AAE-9CB1-55623FE82C14}" type="presParOf" srcId="{06B90EA5-E569-41CC-B80F-3ED70C7DDEFF}" destId="{D1FC8244-12BD-4143-8888-1521445331C4}" srcOrd="1" destOrd="0" presId="urn:microsoft.com/office/officeart/2005/8/layout/hList9"/>
    <dgm:cxn modelId="{5014D940-638A-4D69-83EC-E3727AF68CEC}" type="presParOf" srcId="{405E63CD-10A2-4714-AB5A-8158F386F253}" destId="{312BAB2E-C660-4702-9AF2-0ECC76123A57}" srcOrd="3" destOrd="0" presId="urn:microsoft.com/office/officeart/2005/8/layout/hList9"/>
    <dgm:cxn modelId="{426AD789-2E37-44F6-A08F-C005E707A663}" type="presParOf" srcId="{312BAB2E-C660-4702-9AF2-0ECC76123A57}" destId="{CF689F0F-B38C-4973-8AEA-089E878C7D15}" srcOrd="0" destOrd="0" presId="urn:microsoft.com/office/officeart/2005/8/layout/hList9"/>
    <dgm:cxn modelId="{38438585-884B-4231-AC9C-038669AFE9AC}" type="presParOf" srcId="{312BAB2E-C660-4702-9AF2-0ECC76123A57}" destId="{8BB636D2-1E13-465E-9329-AA1BEBD35436}" srcOrd="1" destOrd="0" presId="urn:microsoft.com/office/officeart/2005/8/layout/hList9"/>
    <dgm:cxn modelId="{0D03CB2A-0CD1-441D-974C-0DADA5B3D806}" type="presParOf" srcId="{FE171AEC-9B94-4276-8A16-C347B368CCFC}" destId="{B9D83ABE-B320-405B-A248-EB13DEF35E60}" srcOrd="7" destOrd="0" presId="urn:microsoft.com/office/officeart/2005/8/layout/hList9"/>
    <dgm:cxn modelId="{96F1CD36-E35F-468E-9AF1-120D6629FB24}" type="presParOf" srcId="{FE171AEC-9B94-4276-8A16-C347B368CCFC}" destId="{724F5240-8E96-42AF-A91E-955099AAB45D}"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8F51FE-3714-45FF-A1B9-158EA27989C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zh-CN" altLang="en-US"/>
        </a:p>
      </dgm:t>
    </dgm:pt>
    <dgm:pt modelId="{238907A6-8B11-4BBA-8DFE-5BB2FFE623E8}">
      <dgm:prSet phldrT="[文本]"/>
      <dgm:spPr/>
      <dgm:t>
        <a:bodyPr/>
        <a:lstStyle/>
        <a:p>
          <a:endParaRPr lang="zh-CN" altLang="en-US" dirty="0">
            <a:latin typeface="Times New Roman" panose="02020603050405020304" pitchFamily="18" charset="0"/>
            <a:cs typeface="Times New Roman" panose="02020603050405020304" pitchFamily="18" charset="0"/>
          </a:endParaRPr>
        </a:p>
      </dgm:t>
    </dgm:pt>
    <dgm:pt modelId="{1961149C-ED35-4D51-B6A0-A2148E912A19}" type="parTrans" cxnId="{3B1BBE7D-F6F3-4182-84B3-C24E5B743AA2}">
      <dgm:prSet/>
      <dgm:spPr/>
      <dgm:t>
        <a:bodyPr/>
        <a:lstStyle/>
        <a:p>
          <a:endParaRPr lang="zh-CN" altLang="en-US"/>
        </a:p>
      </dgm:t>
    </dgm:pt>
    <dgm:pt modelId="{6AB9AB17-B261-4B9C-B7D5-4CF013F7BC80}" type="sibTrans" cxnId="{3B1BBE7D-F6F3-4182-84B3-C24E5B743AA2}">
      <dgm:prSet/>
      <dgm:spPr/>
      <dgm:t>
        <a:bodyPr/>
        <a:lstStyle/>
        <a:p>
          <a:endParaRPr lang="zh-CN" altLang="en-US"/>
        </a:p>
      </dgm:t>
    </dgm:pt>
    <dgm:pt modelId="{B1A5D346-F8E1-4C4E-950C-25C1A096B727}">
      <dgm:prSet phldrT="[文本]" custT="1"/>
      <dgm:spPr/>
      <dgm:t>
        <a:bodyPr/>
        <a:lstStyle/>
        <a:p>
          <a:pPr algn="l"/>
          <a:r>
            <a:rPr lang="en-US" altLang="en-US" sz="1600" dirty="0">
              <a:latin typeface="Times New Roman" panose="02020603050405020304" pitchFamily="18" charset="0"/>
              <a:cs typeface="Times New Roman" panose="02020603050405020304" pitchFamily="18" charset="0"/>
            </a:rPr>
            <a:t>The trades constituting the Mini Flash Crash have to be marked ISO, except for the ﬁrst </a:t>
          </a:r>
          <a:r>
            <a:rPr lang="en-US" altLang="en-US" sz="1600" i="1" dirty="0">
              <a:latin typeface="Times New Roman" panose="02020603050405020304" pitchFamily="18" charset="0"/>
              <a:cs typeface="Times New Roman" panose="02020603050405020304" pitchFamily="18" charset="0"/>
            </a:rPr>
            <a:t>k</a:t>
          </a:r>
          <a:r>
            <a:rPr lang="en-US" altLang="en-US" sz="1600" dirty="0">
              <a:latin typeface="Times New Roman" panose="02020603050405020304" pitchFamily="18" charset="0"/>
              <a:cs typeface="Times New Roman" panose="02020603050405020304" pitchFamily="18" charset="0"/>
            </a:rPr>
            <a:t> trades that can be marked as non-ISO if they are executed within the least aggressive market-wide available best quotes in the previous one second.</a:t>
          </a:r>
          <a:endParaRPr lang="zh-CN" altLang="en-US" sz="1600" dirty="0">
            <a:latin typeface="Times New Roman" panose="02020603050405020304" pitchFamily="18" charset="0"/>
            <a:cs typeface="Times New Roman" panose="02020603050405020304" pitchFamily="18" charset="0"/>
          </a:endParaRPr>
        </a:p>
      </dgm:t>
    </dgm:pt>
    <dgm:pt modelId="{84C63AB0-9395-499A-B91F-00EBC903BCCC}" type="parTrans" cxnId="{A2589079-ED7F-40A4-A567-9C76A3B1B181}">
      <dgm:prSet/>
      <dgm:spPr/>
      <dgm:t>
        <a:bodyPr/>
        <a:lstStyle/>
        <a:p>
          <a:endParaRPr lang="zh-CN" altLang="en-US"/>
        </a:p>
      </dgm:t>
    </dgm:pt>
    <dgm:pt modelId="{DF8A4752-E6EE-4C58-8006-F185619C931F}" type="sibTrans" cxnId="{A2589079-ED7F-40A4-A567-9C76A3B1B181}">
      <dgm:prSet/>
      <dgm:spPr/>
      <dgm:t>
        <a:bodyPr/>
        <a:lstStyle/>
        <a:p>
          <a:endParaRPr lang="zh-CN" altLang="en-US"/>
        </a:p>
      </dgm:t>
    </dgm:pt>
    <dgm:pt modelId="{8F9C4E73-5440-4453-B521-6833C5188ED0}" type="pres">
      <dgm:prSet presAssocID="{CD8F51FE-3714-45FF-A1B9-158EA27989CA}" presName="Name0" presStyleCnt="0">
        <dgm:presLayoutVars>
          <dgm:chMax/>
          <dgm:chPref/>
          <dgm:dir/>
          <dgm:animLvl val="lvl"/>
        </dgm:presLayoutVars>
      </dgm:prSet>
      <dgm:spPr/>
    </dgm:pt>
    <dgm:pt modelId="{7295DB4E-4471-44D8-AD4D-A005D1AD9356}" type="pres">
      <dgm:prSet presAssocID="{238907A6-8B11-4BBA-8DFE-5BB2FFE623E8}" presName="composite" presStyleCnt="0"/>
      <dgm:spPr/>
    </dgm:pt>
    <dgm:pt modelId="{CE6256FE-1CE5-4A99-AA1A-541B18F7C179}" type="pres">
      <dgm:prSet presAssocID="{238907A6-8B11-4BBA-8DFE-5BB2FFE623E8}" presName="ParentAccentShape" presStyleLbl="trBgShp" presStyleIdx="0" presStyleCnt="2"/>
      <dgm:spPr/>
    </dgm:pt>
    <dgm:pt modelId="{61071213-620B-47B9-A673-399EB071EFB6}" type="pres">
      <dgm:prSet presAssocID="{238907A6-8B11-4BBA-8DFE-5BB2FFE623E8}" presName="ParentText" presStyleLbl="revTx" presStyleIdx="0" presStyleCnt="2">
        <dgm:presLayoutVars>
          <dgm:chMax val="1"/>
          <dgm:chPref val="1"/>
          <dgm:bulletEnabled val="1"/>
        </dgm:presLayoutVars>
      </dgm:prSet>
      <dgm:spPr/>
    </dgm:pt>
    <dgm:pt modelId="{7CB5C4B0-D901-49CE-BD6E-DA0C28BE0302}" type="pres">
      <dgm:prSet presAssocID="{238907A6-8B11-4BBA-8DFE-5BB2FFE623E8}" presName="ChildText" presStyleLbl="revTx" presStyleIdx="1" presStyleCnt="2" custScaleY="112661">
        <dgm:presLayoutVars>
          <dgm:chMax val="0"/>
          <dgm:chPref val="0"/>
        </dgm:presLayoutVars>
      </dgm:prSet>
      <dgm:spPr/>
    </dgm:pt>
    <dgm:pt modelId="{6826DC58-1416-41BE-92FC-B5E51292340A}" type="pres">
      <dgm:prSet presAssocID="{238907A6-8B11-4BBA-8DFE-5BB2FFE623E8}" presName="ChildAccentShape" presStyleLbl="trBgShp" presStyleIdx="1" presStyleCnt="2"/>
      <dgm:spPr/>
    </dgm:pt>
    <dgm:pt modelId="{3632A68A-845F-4D88-BC34-F9718EF6A1C4}" type="pres">
      <dgm:prSet presAssocID="{238907A6-8B11-4BBA-8DFE-5BB2FFE623E8}" presName="Image" presStyleLbl="alignImgPlace1" presStyleIdx="0" presStyleCnt="1" custScaleX="84474" custScaleY="81227" custLinFactNeighborX="-1028" custLinFactNeighborY="-5474"/>
      <dgm:spPr>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dgm:spPr>
    </dgm:pt>
  </dgm:ptLst>
  <dgm:cxnLst>
    <dgm:cxn modelId="{F08B8665-0797-49D2-B016-338064376BE3}" type="presOf" srcId="{CD8F51FE-3714-45FF-A1B9-158EA27989CA}" destId="{8F9C4E73-5440-4453-B521-6833C5188ED0}" srcOrd="0" destOrd="0" presId="urn:microsoft.com/office/officeart/2009/3/layout/SnapshotPictureList"/>
    <dgm:cxn modelId="{E77B6A4C-2CFF-4B63-B359-519FBBF069E1}" type="presOf" srcId="{238907A6-8B11-4BBA-8DFE-5BB2FFE623E8}" destId="{61071213-620B-47B9-A673-399EB071EFB6}" srcOrd="0" destOrd="0" presId="urn:microsoft.com/office/officeart/2009/3/layout/SnapshotPictureList"/>
    <dgm:cxn modelId="{A2589079-ED7F-40A4-A567-9C76A3B1B181}" srcId="{238907A6-8B11-4BBA-8DFE-5BB2FFE623E8}" destId="{B1A5D346-F8E1-4C4E-950C-25C1A096B727}" srcOrd="0" destOrd="0" parTransId="{84C63AB0-9395-499A-B91F-00EBC903BCCC}" sibTransId="{DF8A4752-E6EE-4C58-8006-F185619C931F}"/>
    <dgm:cxn modelId="{3B1BBE7D-F6F3-4182-84B3-C24E5B743AA2}" srcId="{CD8F51FE-3714-45FF-A1B9-158EA27989CA}" destId="{238907A6-8B11-4BBA-8DFE-5BB2FFE623E8}" srcOrd="0" destOrd="0" parTransId="{1961149C-ED35-4D51-B6A0-A2148E912A19}" sibTransId="{6AB9AB17-B261-4B9C-B7D5-4CF013F7BC80}"/>
    <dgm:cxn modelId="{C3EFD8AC-07FF-47D8-B0ED-C87383BCA89D}" type="presOf" srcId="{B1A5D346-F8E1-4C4E-950C-25C1A096B727}" destId="{7CB5C4B0-D901-49CE-BD6E-DA0C28BE0302}" srcOrd="0" destOrd="0" presId="urn:microsoft.com/office/officeart/2009/3/layout/SnapshotPictureList"/>
    <dgm:cxn modelId="{1C0DB68D-625D-4C3C-BD26-55EDD5D441C3}" type="presParOf" srcId="{8F9C4E73-5440-4453-B521-6833C5188ED0}" destId="{7295DB4E-4471-44D8-AD4D-A005D1AD9356}" srcOrd="0" destOrd="0" presId="urn:microsoft.com/office/officeart/2009/3/layout/SnapshotPictureList"/>
    <dgm:cxn modelId="{B77310ED-3E4A-4FEB-87FB-D22003B8B411}" type="presParOf" srcId="{7295DB4E-4471-44D8-AD4D-A005D1AD9356}" destId="{CE6256FE-1CE5-4A99-AA1A-541B18F7C179}" srcOrd="0" destOrd="0" presId="urn:microsoft.com/office/officeart/2009/3/layout/SnapshotPictureList"/>
    <dgm:cxn modelId="{F40CEBE9-999C-4F62-8A93-BDD8D4543C26}" type="presParOf" srcId="{7295DB4E-4471-44D8-AD4D-A005D1AD9356}" destId="{61071213-620B-47B9-A673-399EB071EFB6}" srcOrd="1" destOrd="0" presId="urn:microsoft.com/office/officeart/2009/3/layout/SnapshotPictureList"/>
    <dgm:cxn modelId="{02DBC926-35AF-41C1-8DF9-F5B1662D0FA1}" type="presParOf" srcId="{7295DB4E-4471-44D8-AD4D-A005D1AD9356}" destId="{7CB5C4B0-D901-49CE-BD6E-DA0C28BE0302}" srcOrd="2" destOrd="0" presId="urn:microsoft.com/office/officeart/2009/3/layout/SnapshotPictureList"/>
    <dgm:cxn modelId="{6B3AF6F8-37BF-496B-AAB6-7A585129C287}" type="presParOf" srcId="{7295DB4E-4471-44D8-AD4D-A005D1AD9356}" destId="{6826DC58-1416-41BE-92FC-B5E51292340A}" srcOrd="3" destOrd="0" presId="urn:microsoft.com/office/officeart/2009/3/layout/SnapshotPictureList"/>
    <dgm:cxn modelId="{C91595EC-144D-43D6-B7AF-76FF334A7CBF}" type="presParOf" srcId="{7295DB4E-4471-44D8-AD4D-A005D1AD9356}" destId="{3632A68A-845F-4D88-BC34-F9718EF6A1C4}"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721BC7-EE19-4CC0-93E3-0A83F7076B6C}"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zh-CN" altLang="en-US"/>
        </a:p>
      </dgm:t>
    </dgm:pt>
    <dgm:pt modelId="{28BCB47E-BCF3-447D-BE6C-23F3F988158F}">
      <dgm:prSet phldrT="[文本]"/>
      <dgm:spPr/>
      <dgm:t>
        <a:bodyPr/>
        <a:lstStyle/>
        <a:p>
          <a:r>
            <a:rPr lang="en-US" altLang="zh-CN" dirty="0"/>
            <a:t>        </a:t>
          </a:r>
          <a:endParaRPr lang="zh-CN" altLang="en-US" dirty="0"/>
        </a:p>
      </dgm:t>
    </dgm:pt>
    <dgm:pt modelId="{550DEF79-253F-4337-A914-600D68A540DA}" type="parTrans" cxnId="{BEEC1DBD-A63A-4556-8C88-02160DBFD212}">
      <dgm:prSet/>
      <dgm:spPr/>
      <dgm:t>
        <a:bodyPr/>
        <a:lstStyle/>
        <a:p>
          <a:endParaRPr lang="zh-CN" altLang="en-US"/>
        </a:p>
      </dgm:t>
    </dgm:pt>
    <dgm:pt modelId="{5F356D72-6F69-489C-B49A-064F2830AF6B}" type="sibTrans" cxnId="{BEEC1DBD-A63A-4556-8C88-02160DBFD212}">
      <dgm:prSet/>
      <dgm:spPr/>
      <dgm:t>
        <a:bodyPr/>
        <a:lstStyle/>
        <a:p>
          <a:endParaRPr lang="zh-CN" altLang="en-US"/>
        </a:p>
      </dgm:t>
    </dgm:pt>
    <dgm:pt modelId="{CBF798CF-CB6F-4734-9DCA-8E8027961896}">
      <dgm:prSet phldrT="[文本]" custT="1"/>
      <dgm:spPr/>
      <dgm:t>
        <a:bodyPr/>
        <a:lstStyle/>
        <a:p>
          <a:r>
            <a:rPr lang="en-US" altLang="en-US" sz="1600" dirty="0">
              <a:latin typeface="Times New Roman" panose="02020603050405020304" pitchFamily="18" charset="0"/>
              <a:cs typeface="Times New Roman" panose="02020603050405020304" pitchFamily="18" charset="0"/>
            </a:rPr>
            <a:t>Trades constituting the Mini Flash Crash have to be marked as regular, except for the ﬁrst k trades that can be marked as non-regular if they are executed with the least aggressive market-wide available best quotes in the previous one second.</a:t>
          </a:r>
          <a:endParaRPr lang="zh-CN" altLang="en-US" sz="1600" dirty="0">
            <a:latin typeface="Times New Roman" panose="02020603050405020304" pitchFamily="18" charset="0"/>
            <a:cs typeface="Times New Roman" panose="02020603050405020304" pitchFamily="18" charset="0"/>
          </a:endParaRPr>
        </a:p>
      </dgm:t>
    </dgm:pt>
    <dgm:pt modelId="{C754E893-DB2C-48D0-998E-BCECFD8FAE87}" type="parTrans" cxnId="{BC6ECA7C-7F5B-4CFA-AD01-36BCA02CC764}">
      <dgm:prSet/>
      <dgm:spPr/>
      <dgm:t>
        <a:bodyPr/>
        <a:lstStyle/>
        <a:p>
          <a:endParaRPr lang="zh-CN" altLang="en-US"/>
        </a:p>
      </dgm:t>
    </dgm:pt>
    <dgm:pt modelId="{7B225F83-F925-4566-B729-146837F2DC47}" type="sibTrans" cxnId="{BC6ECA7C-7F5B-4CFA-AD01-36BCA02CC764}">
      <dgm:prSet/>
      <dgm:spPr/>
      <dgm:t>
        <a:bodyPr/>
        <a:lstStyle/>
        <a:p>
          <a:endParaRPr lang="zh-CN" altLang="en-US"/>
        </a:p>
      </dgm:t>
    </dgm:pt>
    <dgm:pt modelId="{225BCAB4-29F6-49BE-8385-FCE9AD72A660}">
      <dgm:prSet/>
      <dgm:spPr/>
      <dgm:t>
        <a:bodyPr/>
        <a:lstStyle/>
        <a:p>
          <a:endParaRPr lang="zh-CN" altLang="en-US" dirty="0"/>
        </a:p>
      </dgm:t>
    </dgm:pt>
    <dgm:pt modelId="{6AD8CCCA-3BC5-4424-8D58-1AFA1129EF72}" type="parTrans" cxnId="{77DD72FA-83DE-43FC-B516-6D9768372D30}">
      <dgm:prSet/>
      <dgm:spPr/>
      <dgm:t>
        <a:bodyPr/>
        <a:lstStyle/>
        <a:p>
          <a:endParaRPr lang="zh-CN" altLang="en-US"/>
        </a:p>
      </dgm:t>
    </dgm:pt>
    <dgm:pt modelId="{2150BECE-A73A-4630-B6CE-C955D776FA2E}" type="sibTrans" cxnId="{77DD72FA-83DE-43FC-B516-6D9768372D30}">
      <dgm:prSet/>
      <dgm:spPr/>
      <dgm:t>
        <a:bodyPr/>
        <a:lstStyle/>
        <a:p>
          <a:endParaRPr lang="zh-CN" altLang="en-US"/>
        </a:p>
      </dgm:t>
    </dgm:pt>
    <dgm:pt modelId="{D258A31B-145B-4C04-B0FA-8E4AB8BF5BEB}">
      <dgm:prSet custT="1"/>
      <dgm:spPr/>
      <dgm:t>
        <a:bodyPr/>
        <a:lstStyle/>
        <a:p>
          <a:r>
            <a:rPr lang="en-US" altLang="en-US" sz="1600" dirty="0">
              <a:latin typeface="Times New Roman" panose="02020603050405020304" pitchFamily="18" charset="0"/>
              <a:cs typeface="Times New Roman" panose="02020603050405020304" pitchFamily="18" charset="0"/>
            </a:rPr>
            <a:t>Prior to execution of regular marked trades constituting the Mini Flash Crash, the Top of the Book has to be cleared for all exchanges quoting at the NBBO.</a:t>
          </a:r>
          <a:endParaRPr lang="zh-CN" altLang="en-US" sz="1600" dirty="0">
            <a:latin typeface="Times New Roman" panose="02020603050405020304" pitchFamily="18" charset="0"/>
            <a:cs typeface="Times New Roman" panose="02020603050405020304" pitchFamily="18" charset="0"/>
          </a:endParaRPr>
        </a:p>
      </dgm:t>
    </dgm:pt>
    <dgm:pt modelId="{087B9046-8CE5-4CAE-86BD-F5F1082484A4}" type="parTrans" cxnId="{DC85C1A6-A8E0-4C8A-BE26-293AE1BD3850}">
      <dgm:prSet/>
      <dgm:spPr/>
      <dgm:t>
        <a:bodyPr/>
        <a:lstStyle/>
        <a:p>
          <a:endParaRPr lang="zh-CN" altLang="en-US"/>
        </a:p>
      </dgm:t>
    </dgm:pt>
    <dgm:pt modelId="{142134C2-FDC0-484A-BF81-E0D73D5521CB}" type="sibTrans" cxnId="{DC85C1A6-A8E0-4C8A-BE26-293AE1BD3850}">
      <dgm:prSet/>
      <dgm:spPr/>
      <dgm:t>
        <a:bodyPr/>
        <a:lstStyle/>
        <a:p>
          <a:endParaRPr lang="zh-CN" altLang="en-US"/>
        </a:p>
      </dgm:t>
    </dgm:pt>
    <dgm:pt modelId="{56731236-3E9A-4D0E-9A61-2B1D0B6A7F8A}" type="pres">
      <dgm:prSet presAssocID="{76721BC7-EE19-4CC0-93E3-0A83F7076B6C}" presName="Name0" presStyleCnt="0">
        <dgm:presLayoutVars>
          <dgm:chMax/>
          <dgm:chPref/>
          <dgm:dir/>
          <dgm:animLvl val="lvl"/>
        </dgm:presLayoutVars>
      </dgm:prSet>
      <dgm:spPr/>
    </dgm:pt>
    <dgm:pt modelId="{8D2D4AED-8DBD-4D61-AC1E-FC342F39051A}" type="pres">
      <dgm:prSet presAssocID="{28BCB47E-BCF3-447D-BE6C-23F3F988158F}" presName="composite" presStyleCnt="0"/>
      <dgm:spPr/>
    </dgm:pt>
    <dgm:pt modelId="{782975B2-0504-4303-93F2-21D253F66EC7}" type="pres">
      <dgm:prSet presAssocID="{28BCB47E-BCF3-447D-BE6C-23F3F988158F}" presName="ParentAccentShape" presStyleLbl="trBgShp" presStyleIdx="0" presStyleCnt="4"/>
      <dgm:spPr/>
    </dgm:pt>
    <dgm:pt modelId="{567551CF-9495-417D-BA17-AF8E600D3200}" type="pres">
      <dgm:prSet presAssocID="{28BCB47E-BCF3-447D-BE6C-23F3F988158F}" presName="ParentText" presStyleLbl="revTx" presStyleIdx="0" presStyleCnt="4">
        <dgm:presLayoutVars>
          <dgm:chMax val="1"/>
          <dgm:chPref val="1"/>
          <dgm:bulletEnabled val="1"/>
        </dgm:presLayoutVars>
      </dgm:prSet>
      <dgm:spPr/>
    </dgm:pt>
    <dgm:pt modelId="{48A6F184-423F-437F-A87D-D795C6CF5B3A}" type="pres">
      <dgm:prSet presAssocID="{28BCB47E-BCF3-447D-BE6C-23F3F988158F}" presName="ChildText" presStyleLbl="revTx" presStyleIdx="1" presStyleCnt="4" custScaleY="145319">
        <dgm:presLayoutVars>
          <dgm:chMax val="0"/>
          <dgm:chPref val="0"/>
        </dgm:presLayoutVars>
      </dgm:prSet>
      <dgm:spPr/>
    </dgm:pt>
    <dgm:pt modelId="{6E7746C3-4D59-424F-827E-71021B3DB4B7}" type="pres">
      <dgm:prSet presAssocID="{28BCB47E-BCF3-447D-BE6C-23F3F988158F}" presName="ChildAccentShape" presStyleLbl="trBgShp" presStyleIdx="1" presStyleCnt="4"/>
      <dgm:spPr/>
    </dgm:pt>
    <dgm:pt modelId="{F1DFC6B3-BA27-4E83-A38E-F79951F0FE39}" type="pres">
      <dgm:prSet presAssocID="{28BCB47E-BCF3-447D-BE6C-23F3F988158F}" presName="Image" presStyleLbl="align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2229602A-30BB-4CFA-89B5-46A4414727B4}" type="pres">
      <dgm:prSet presAssocID="{5F356D72-6F69-489C-B49A-064F2830AF6B}" presName="sibTrans" presStyleCnt="0"/>
      <dgm:spPr/>
    </dgm:pt>
    <dgm:pt modelId="{B8BF7418-CC8C-47CD-8769-7697B4FB5FAB}" type="pres">
      <dgm:prSet presAssocID="{225BCAB4-29F6-49BE-8385-FCE9AD72A660}" presName="composite" presStyleCnt="0"/>
      <dgm:spPr/>
    </dgm:pt>
    <dgm:pt modelId="{97B1B8F3-797E-4EBA-99EB-A53468ED5350}" type="pres">
      <dgm:prSet presAssocID="{225BCAB4-29F6-49BE-8385-FCE9AD72A660}" presName="ParentAccentShape" presStyleLbl="trBgShp" presStyleIdx="2" presStyleCnt="4"/>
      <dgm:spPr/>
    </dgm:pt>
    <dgm:pt modelId="{CF634EE1-21EB-4290-AF61-677B9C1BFA5D}" type="pres">
      <dgm:prSet presAssocID="{225BCAB4-29F6-49BE-8385-FCE9AD72A660}" presName="ParentText" presStyleLbl="revTx" presStyleIdx="2" presStyleCnt="4">
        <dgm:presLayoutVars>
          <dgm:chMax val="1"/>
          <dgm:chPref val="1"/>
          <dgm:bulletEnabled val="1"/>
        </dgm:presLayoutVars>
      </dgm:prSet>
      <dgm:spPr/>
    </dgm:pt>
    <dgm:pt modelId="{43BD942A-96A6-4780-B02A-49620159B27F}" type="pres">
      <dgm:prSet presAssocID="{225BCAB4-29F6-49BE-8385-FCE9AD72A660}" presName="ChildText" presStyleLbl="revTx" presStyleIdx="3" presStyleCnt="4">
        <dgm:presLayoutVars>
          <dgm:chMax val="0"/>
          <dgm:chPref val="0"/>
        </dgm:presLayoutVars>
      </dgm:prSet>
      <dgm:spPr/>
    </dgm:pt>
    <dgm:pt modelId="{DA2440E9-1E9F-4941-A2AF-FE1F615A433F}" type="pres">
      <dgm:prSet presAssocID="{225BCAB4-29F6-49BE-8385-FCE9AD72A660}" presName="ChildAccentShape" presStyleLbl="trBgShp" presStyleIdx="3" presStyleCnt="4"/>
      <dgm:spPr/>
    </dgm:pt>
    <dgm:pt modelId="{78E4A2DD-C945-43A7-A66E-899C626EDAAF}" type="pres">
      <dgm:prSet presAssocID="{225BCAB4-29F6-49BE-8385-FCE9AD72A660}" presName="Image" presStyleLbl="alignImgPlace1" presStyleIdx="1" presStyleCnt="2"/>
      <dgm:spPr>
        <a:blipFill>
          <a:blip xmlns:r="http://schemas.openxmlformats.org/officeDocument/2006/relationships" r:embed="rId2"/>
          <a:srcRect/>
          <a:stretch>
            <a:fillRect t="-10000" b="-10000"/>
          </a:stretch>
        </a:blipFill>
      </dgm:spPr>
    </dgm:pt>
  </dgm:ptLst>
  <dgm:cxnLst>
    <dgm:cxn modelId="{C7B20C14-5C9D-42C5-923D-7095967C5A89}" type="presOf" srcId="{76721BC7-EE19-4CC0-93E3-0A83F7076B6C}" destId="{56731236-3E9A-4D0E-9A61-2B1D0B6A7F8A}" srcOrd="0" destOrd="0" presId="urn:microsoft.com/office/officeart/2009/3/layout/SnapshotPictureList"/>
    <dgm:cxn modelId="{CC55B923-FFC7-4117-9A9D-26CBAA49BBCE}" type="presOf" srcId="{225BCAB4-29F6-49BE-8385-FCE9AD72A660}" destId="{CF634EE1-21EB-4290-AF61-677B9C1BFA5D}" srcOrd="0" destOrd="0" presId="urn:microsoft.com/office/officeart/2009/3/layout/SnapshotPictureList"/>
    <dgm:cxn modelId="{03A1E82E-9BF0-4A6D-A899-FB0EA769E513}" type="presOf" srcId="{D258A31B-145B-4C04-B0FA-8E4AB8BF5BEB}" destId="{43BD942A-96A6-4780-B02A-49620159B27F}" srcOrd="0" destOrd="0" presId="urn:microsoft.com/office/officeart/2009/3/layout/SnapshotPictureList"/>
    <dgm:cxn modelId="{BC6ECA7C-7F5B-4CFA-AD01-36BCA02CC764}" srcId="{28BCB47E-BCF3-447D-BE6C-23F3F988158F}" destId="{CBF798CF-CB6F-4734-9DCA-8E8027961896}" srcOrd="0" destOrd="0" parTransId="{C754E893-DB2C-48D0-998E-BCECFD8FAE87}" sibTransId="{7B225F83-F925-4566-B729-146837F2DC47}"/>
    <dgm:cxn modelId="{DC85C1A6-A8E0-4C8A-BE26-293AE1BD3850}" srcId="{225BCAB4-29F6-49BE-8385-FCE9AD72A660}" destId="{D258A31B-145B-4C04-B0FA-8E4AB8BF5BEB}" srcOrd="0" destOrd="0" parTransId="{087B9046-8CE5-4CAE-86BD-F5F1082484A4}" sibTransId="{142134C2-FDC0-484A-BF81-E0D73D5521CB}"/>
    <dgm:cxn modelId="{BEEC1DBD-A63A-4556-8C88-02160DBFD212}" srcId="{76721BC7-EE19-4CC0-93E3-0A83F7076B6C}" destId="{28BCB47E-BCF3-447D-BE6C-23F3F988158F}" srcOrd="0" destOrd="0" parTransId="{550DEF79-253F-4337-A914-600D68A540DA}" sibTransId="{5F356D72-6F69-489C-B49A-064F2830AF6B}"/>
    <dgm:cxn modelId="{075D04D0-EEE9-4C35-93A5-D313991C2DD6}" type="presOf" srcId="{CBF798CF-CB6F-4734-9DCA-8E8027961896}" destId="{48A6F184-423F-437F-A87D-D795C6CF5B3A}" srcOrd="0" destOrd="0" presId="urn:microsoft.com/office/officeart/2009/3/layout/SnapshotPictureList"/>
    <dgm:cxn modelId="{85EC0BF9-61D6-49FE-8ED9-45D39714C3CD}" type="presOf" srcId="{28BCB47E-BCF3-447D-BE6C-23F3F988158F}" destId="{567551CF-9495-417D-BA17-AF8E600D3200}" srcOrd="0" destOrd="0" presId="urn:microsoft.com/office/officeart/2009/3/layout/SnapshotPictureList"/>
    <dgm:cxn modelId="{77DD72FA-83DE-43FC-B516-6D9768372D30}" srcId="{76721BC7-EE19-4CC0-93E3-0A83F7076B6C}" destId="{225BCAB4-29F6-49BE-8385-FCE9AD72A660}" srcOrd="1" destOrd="0" parTransId="{6AD8CCCA-3BC5-4424-8D58-1AFA1129EF72}" sibTransId="{2150BECE-A73A-4630-B6CE-C955D776FA2E}"/>
    <dgm:cxn modelId="{D3506D0B-E852-4CE0-B815-B42D6B7C1569}" type="presParOf" srcId="{56731236-3E9A-4D0E-9A61-2B1D0B6A7F8A}" destId="{8D2D4AED-8DBD-4D61-AC1E-FC342F39051A}" srcOrd="0" destOrd="0" presId="urn:microsoft.com/office/officeart/2009/3/layout/SnapshotPictureList"/>
    <dgm:cxn modelId="{E4393678-2F93-4F86-A674-3123DC8D4052}" type="presParOf" srcId="{8D2D4AED-8DBD-4D61-AC1E-FC342F39051A}" destId="{782975B2-0504-4303-93F2-21D253F66EC7}" srcOrd="0" destOrd="0" presId="urn:microsoft.com/office/officeart/2009/3/layout/SnapshotPictureList"/>
    <dgm:cxn modelId="{1A1679B8-D20C-41A0-B822-5F97CF6B21BB}" type="presParOf" srcId="{8D2D4AED-8DBD-4D61-AC1E-FC342F39051A}" destId="{567551CF-9495-417D-BA17-AF8E600D3200}" srcOrd="1" destOrd="0" presId="urn:microsoft.com/office/officeart/2009/3/layout/SnapshotPictureList"/>
    <dgm:cxn modelId="{8FE626BF-9E7E-4575-BA7B-DDFA5296E388}" type="presParOf" srcId="{8D2D4AED-8DBD-4D61-AC1E-FC342F39051A}" destId="{48A6F184-423F-437F-A87D-D795C6CF5B3A}" srcOrd="2" destOrd="0" presId="urn:microsoft.com/office/officeart/2009/3/layout/SnapshotPictureList"/>
    <dgm:cxn modelId="{A9C749A6-A150-4C79-A4D3-26D9A4A9A96F}" type="presParOf" srcId="{8D2D4AED-8DBD-4D61-AC1E-FC342F39051A}" destId="{6E7746C3-4D59-424F-827E-71021B3DB4B7}" srcOrd="3" destOrd="0" presId="urn:microsoft.com/office/officeart/2009/3/layout/SnapshotPictureList"/>
    <dgm:cxn modelId="{9CCAF8C8-1AD1-4055-8FEB-35A54E9C9035}" type="presParOf" srcId="{8D2D4AED-8DBD-4D61-AC1E-FC342F39051A}" destId="{F1DFC6B3-BA27-4E83-A38E-F79951F0FE39}" srcOrd="4" destOrd="0" presId="urn:microsoft.com/office/officeart/2009/3/layout/SnapshotPictureList"/>
    <dgm:cxn modelId="{E39B902A-145B-4977-883F-45C354EE9620}" type="presParOf" srcId="{56731236-3E9A-4D0E-9A61-2B1D0B6A7F8A}" destId="{2229602A-30BB-4CFA-89B5-46A4414727B4}" srcOrd="1" destOrd="0" presId="urn:microsoft.com/office/officeart/2009/3/layout/SnapshotPictureList"/>
    <dgm:cxn modelId="{EED46D08-B20D-4BE9-8342-85FED4683AEF}" type="presParOf" srcId="{56731236-3E9A-4D0E-9A61-2B1D0B6A7F8A}" destId="{B8BF7418-CC8C-47CD-8769-7697B4FB5FAB}" srcOrd="2" destOrd="0" presId="urn:microsoft.com/office/officeart/2009/3/layout/SnapshotPictureList"/>
    <dgm:cxn modelId="{9CDCA990-84F0-40B2-B8D0-EE0E6321A3A7}" type="presParOf" srcId="{B8BF7418-CC8C-47CD-8769-7697B4FB5FAB}" destId="{97B1B8F3-797E-4EBA-99EB-A53468ED5350}" srcOrd="0" destOrd="0" presId="urn:microsoft.com/office/officeart/2009/3/layout/SnapshotPictureList"/>
    <dgm:cxn modelId="{1F3F9D31-498C-4837-9956-41EBF5DE6598}" type="presParOf" srcId="{B8BF7418-CC8C-47CD-8769-7697B4FB5FAB}" destId="{CF634EE1-21EB-4290-AF61-677B9C1BFA5D}" srcOrd="1" destOrd="0" presId="urn:microsoft.com/office/officeart/2009/3/layout/SnapshotPictureList"/>
    <dgm:cxn modelId="{0B9A644E-09F5-4B96-95E0-E1006EA35F66}" type="presParOf" srcId="{B8BF7418-CC8C-47CD-8769-7697B4FB5FAB}" destId="{43BD942A-96A6-4780-B02A-49620159B27F}" srcOrd="2" destOrd="0" presId="urn:microsoft.com/office/officeart/2009/3/layout/SnapshotPictureList"/>
    <dgm:cxn modelId="{6A45D509-2B01-4480-999B-F905B3D4FD87}" type="presParOf" srcId="{B8BF7418-CC8C-47CD-8769-7697B4FB5FAB}" destId="{DA2440E9-1E9F-4941-A2AF-FE1F615A433F}" srcOrd="3" destOrd="0" presId="urn:microsoft.com/office/officeart/2009/3/layout/SnapshotPictureList"/>
    <dgm:cxn modelId="{3AEB7AB2-71DA-463A-B5D2-23735B0600D7}" type="presParOf" srcId="{B8BF7418-CC8C-47CD-8769-7697B4FB5FAB}" destId="{78E4A2DD-C945-43A7-A66E-899C626EDAAF}" srcOrd="4" destOrd="0" presId="urn:microsoft.com/office/officeart/2009/3/layout/Snapshot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09FD2A-0D37-4867-8825-90E9C5EDCFAE}" type="doc">
      <dgm:prSet loTypeId="urn:microsoft.com/office/officeart/2009/3/layout/PlusandMinus" loCatId="relationship" qsTypeId="urn:microsoft.com/office/officeart/2005/8/quickstyle/simple1" qsCatId="simple" csTypeId="urn:microsoft.com/office/officeart/2005/8/colors/colorful2" csCatId="colorful" phldr="1"/>
      <dgm:spPr/>
      <dgm:t>
        <a:bodyPr/>
        <a:lstStyle/>
        <a:p>
          <a:endParaRPr lang="zh-CN" altLang="en-US"/>
        </a:p>
      </dgm:t>
    </dgm:pt>
    <dgm:pt modelId="{AB3D4320-6A65-431D-8932-5906344301CC}">
      <dgm:prSet phldrT="[文本]" custT="1"/>
      <dgm:spPr/>
      <dgm:t>
        <a:bodyPr/>
        <a:lstStyle/>
        <a:p>
          <a:r>
            <a:rPr lang="en-US" altLang="zh-CN" sz="1800" b="1" dirty="0">
              <a:latin typeface="Times New Roman" panose="02020603050405020304" pitchFamily="18" charset="0"/>
              <a:cs typeface="Times New Roman" panose="02020603050405020304" pitchFamily="18" charset="0"/>
            </a:rPr>
            <a:t>Likes</a:t>
          </a:r>
        </a:p>
        <a:p>
          <a:endParaRPr lang="zh-CN" altLang="en-US" sz="1800" dirty="0">
            <a:latin typeface="Times New Roman" panose="02020603050405020304" pitchFamily="18" charset="0"/>
            <a:cs typeface="Times New Roman" panose="02020603050405020304" pitchFamily="18" charset="0"/>
          </a:endParaRPr>
        </a:p>
      </dgm:t>
    </dgm:pt>
    <dgm:pt modelId="{42FC2023-DD5A-4FF6-80CC-92BD5E765F34}" type="parTrans" cxnId="{6472C82E-0569-46ED-AF82-BFD75F5ED1F8}">
      <dgm:prSet/>
      <dgm:spPr/>
      <dgm:t>
        <a:bodyPr/>
        <a:lstStyle/>
        <a:p>
          <a:endParaRPr lang="zh-CN" altLang="en-US"/>
        </a:p>
      </dgm:t>
    </dgm:pt>
    <dgm:pt modelId="{007C36B6-A5E0-4283-89BA-9C953306C7AA}" type="sibTrans" cxnId="{6472C82E-0569-46ED-AF82-BFD75F5ED1F8}">
      <dgm:prSet/>
      <dgm:spPr/>
      <dgm:t>
        <a:bodyPr/>
        <a:lstStyle/>
        <a:p>
          <a:endParaRPr lang="zh-CN" altLang="en-US"/>
        </a:p>
      </dgm:t>
    </dgm:pt>
    <dgm:pt modelId="{9B9A856B-B3E4-45A8-9654-797F05A73195}">
      <dgm:prSet phldrT="[文本]" custT="1"/>
      <dgm:spPr/>
      <dgm:t>
        <a:bodyPr/>
        <a:lstStyle/>
        <a:p>
          <a:r>
            <a:rPr lang="en-US" altLang="zh-CN" sz="1800" b="1" dirty="0">
              <a:latin typeface="Times New Roman" panose="02020603050405020304" pitchFamily="18" charset="0"/>
              <a:cs typeface="Times New Roman" panose="02020603050405020304" pitchFamily="18" charset="0"/>
            </a:rPr>
            <a:t>Dislikes</a:t>
          </a:r>
          <a:endParaRPr lang="zh-CN" altLang="en-US" sz="1800" b="1" dirty="0">
            <a:latin typeface="Times New Roman" panose="02020603050405020304" pitchFamily="18" charset="0"/>
            <a:cs typeface="Times New Roman" panose="02020603050405020304" pitchFamily="18" charset="0"/>
          </a:endParaRPr>
        </a:p>
      </dgm:t>
    </dgm:pt>
    <dgm:pt modelId="{0F9E71A4-A596-464C-9F12-F425B8C93D84}" type="parTrans" cxnId="{60DE52F3-817D-4522-AAEF-D3D078AD00D1}">
      <dgm:prSet/>
      <dgm:spPr/>
      <dgm:t>
        <a:bodyPr/>
        <a:lstStyle/>
        <a:p>
          <a:endParaRPr lang="zh-CN" altLang="en-US"/>
        </a:p>
      </dgm:t>
    </dgm:pt>
    <dgm:pt modelId="{D725DF84-4CC2-4483-96E7-825A59CA02DD}" type="sibTrans" cxnId="{60DE52F3-817D-4522-AAEF-D3D078AD00D1}">
      <dgm:prSet/>
      <dgm:spPr/>
      <dgm:t>
        <a:bodyPr/>
        <a:lstStyle/>
        <a:p>
          <a:endParaRPr lang="zh-CN" altLang="en-US"/>
        </a:p>
      </dgm:t>
    </dgm:pt>
    <dgm:pt modelId="{65C8F799-2EB7-44AF-AF36-726C03A1F268}" type="pres">
      <dgm:prSet presAssocID="{BC09FD2A-0D37-4867-8825-90E9C5EDCFAE}" presName="Name0" presStyleCnt="0">
        <dgm:presLayoutVars>
          <dgm:chMax val="2"/>
          <dgm:chPref val="2"/>
          <dgm:dir/>
          <dgm:animOne/>
          <dgm:resizeHandles val="exact"/>
        </dgm:presLayoutVars>
      </dgm:prSet>
      <dgm:spPr/>
    </dgm:pt>
    <dgm:pt modelId="{AC0E7D77-4ECF-4318-AF71-A2562A6BF7CA}" type="pres">
      <dgm:prSet presAssocID="{BC09FD2A-0D37-4867-8825-90E9C5EDCFAE}" presName="Background" presStyleLbl="bgImgPlace1" presStyleIdx="0" presStyleCnt="1"/>
      <dgm:spPr/>
    </dgm:pt>
    <dgm:pt modelId="{BC37970E-99B9-4459-A82F-B41828D085E8}" type="pres">
      <dgm:prSet presAssocID="{BC09FD2A-0D37-4867-8825-90E9C5EDCFAE}" presName="ParentText1" presStyleLbl="revTx" presStyleIdx="0" presStyleCnt="2">
        <dgm:presLayoutVars>
          <dgm:chMax val="0"/>
          <dgm:chPref val="0"/>
          <dgm:bulletEnabled val="1"/>
        </dgm:presLayoutVars>
      </dgm:prSet>
      <dgm:spPr/>
    </dgm:pt>
    <dgm:pt modelId="{941478B9-AA0A-4CC8-9831-778B527856A1}" type="pres">
      <dgm:prSet presAssocID="{BC09FD2A-0D37-4867-8825-90E9C5EDCFAE}" presName="ParentText2" presStyleLbl="revTx" presStyleIdx="1" presStyleCnt="2">
        <dgm:presLayoutVars>
          <dgm:chMax val="0"/>
          <dgm:chPref val="0"/>
          <dgm:bulletEnabled val="1"/>
        </dgm:presLayoutVars>
      </dgm:prSet>
      <dgm:spPr/>
    </dgm:pt>
    <dgm:pt modelId="{8BC41744-2CFC-4687-B96F-7BEF0D3F6C2C}" type="pres">
      <dgm:prSet presAssocID="{BC09FD2A-0D37-4867-8825-90E9C5EDCFAE}" presName="Plus" presStyleLbl="alignNode1" presStyleIdx="0" presStyleCnt="2"/>
      <dgm:spPr/>
    </dgm:pt>
    <dgm:pt modelId="{0D43BFB8-28C7-45C2-824C-B9EB5F6D951C}" type="pres">
      <dgm:prSet presAssocID="{BC09FD2A-0D37-4867-8825-90E9C5EDCFAE}" presName="Minus" presStyleLbl="alignNode1" presStyleIdx="1" presStyleCnt="2"/>
      <dgm:spPr/>
    </dgm:pt>
    <dgm:pt modelId="{047EEFD7-E924-4BCE-8BF5-BE6438FD613C}" type="pres">
      <dgm:prSet presAssocID="{BC09FD2A-0D37-4867-8825-90E9C5EDCFAE}" presName="Divider" presStyleLbl="parChTrans1D1" presStyleIdx="0" presStyleCnt="1"/>
      <dgm:spPr/>
    </dgm:pt>
  </dgm:ptLst>
  <dgm:cxnLst>
    <dgm:cxn modelId="{6472C82E-0569-46ED-AF82-BFD75F5ED1F8}" srcId="{BC09FD2A-0D37-4867-8825-90E9C5EDCFAE}" destId="{AB3D4320-6A65-431D-8932-5906344301CC}" srcOrd="0" destOrd="0" parTransId="{42FC2023-DD5A-4FF6-80CC-92BD5E765F34}" sibTransId="{007C36B6-A5E0-4283-89BA-9C953306C7AA}"/>
    <dgm:cxn modelId="{32CBAE4A-72EA-4B69-9DFC-ADA339489517}" type="presOf" srcId="{AB3D4320-6A65-431D-8932-5906344301CC}" destId="{BC37970E-99B9-4459-A82F-B41828D085E8}" srcOrd="0" destOrd="0" presId="urn:microsoft.com/office/officeart/2009/3/layout/PlusandMinus"/>
    <dgm:cxn modelId="{7D29A7C5-5E9D-4BC3-A06B-7294526C4AF2}" type="presOf" srcId="{9B9A856B-B3E4-45A8-9654-797F05A73195}" destId="{941478B9-AA0A-4CC8-9831-778B527856A1}" srcOrd="0" destOrd="0" presId="urn:microsoft.com/office/officeart/2009/3/layout/PlusandMinus"/>
    <dgm:cxn modelId="{60DE52F3-817D-4522-AAEF-D3D078AD00D1}" srcId="{BC09FD2A-0D37-4867-8825-90E9C5EDCFAE}" destId="{9B9A856B-B3E4-45A8-9654-797F05A73195}" srcOrd="1" destOrd="0" parTransId="{0F9E71A4-A596-464C-9F12-F425B8C93D84}" sibTransId="{D725DF84-4CC2-4483-96E7-825A59CA02DD}"/>
    <dgm:cxn modelId="{B29D76FA-A4F4-4073-9AB5-B0E6F9929988}" type="presOf" srcId="{BC09FD2A-0D37-4867-8825-90E9C5EDCFAE}" destId="{65C8F799-2EB7-44AF-AF36-726C03A1F268}" srcOrd="0" destOrd="0" presId="urn:microsoft.com/office/officeart/2009/3/layout/PlusandMinus"/>
    <dgm:cxn modelId="{FAE1B7EC-8022-4852-AA19-91C863F81D45}" type="presParOf" srcId="{65C8F799-2EB7-44AF-AF36-726C03A1F268}" destId="{AC0E7D77-4ECF-4318-AF71-A2562A6BF7CA}" srcOrd="0" destOrd="0" presId="urn:microsoft.com/office/officeart/2009/3/layout/PlusandMinus"/>
    <dgm:cxn modelId="{33D23034-7785-4342-B1EE-DC4DA26BD406}" type="presParOf" srcId="{65C8F799-2EB7-44AF-AF36-726C03A1F268}" destId="{BC37970E-99B9-4459-A82F-B41828D085E8}" srcOrd="1" destOrd="0" presId="urn:microsoft.com/office/officeart/2009/3/layout/PlusandMinus"/>
    <dgm:cxn modelId="{79BF3BB0-2BAB-49C5-8F46-A55FC7E25450}" type="presParOf" srcId="{65C8F799-2EB7-44AF-AF36-726C03A1F268}" destId="{941478B9-AA0A-4CC8-9831-778B527856A1}" srcOrd="2" destOrd="0" presId="urn:microsoft.com/office/officeart/2009/3/layout/PlusandMinus"/>
    <dgm:cxn modelId="{FD4D9DFC-7A98-431F-917A-44A46006B8B7}" type="presParOf" srcId="{65C8F799-2EB7-44AF-AF36-726C03A1F268}" destId="{8BC41744-2CFC-4687-B96F-7BEF0D3F6C2C}" srcOrd="3" destOrd="0" presId="urn:microsoft.com/office/officeart/2009/3/layout/PlusandMinus"/>
    <dgm:cxn modelId="{CF650FA6-C5C3-4F16-A85A-B430CC467171}" type="presParOf" srcId="{65C8F799-2EB7-44AF-AF36-726C03A1F268}" destId="{0D43BFB8-28C7-45C2-824C-B9EB5F6D951C}" srcOrd="4" destOrd="0" presId="urn:microsoft.com/office/officeart/2009/3/layout/PlusandMinus"/>
    <dgm:cxn modelId="{CBBEA1B7-2B07-47D5-A7C5-6BCF0F5CAE8D}" type="presParOf" srcId="{65C8F799-2EB7-44AF-AF36-726C03A1F268}" destId="{047EEFD7-E924-4BCE-8BF5-BE6438FD613C}"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07538-1807-41A7-955C-D2B6CCA7EDC1}">
      <dsp:nvSpPr>
        <dsp:cNvPr id="0" name=""/>
        <dsp:cNvSpPr/>
      </dsp:nvSpPr>
      <dsp:spPr>
        <a:xfrm>
          <a:off x="0" y="39687"/>
          <a:ext cx="3286125" cy="197167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High Frequency Trading(HFT) </a:t>
          </a:r>
        </a:p>
      </dsp:txBody>
      <dsp:txXfrm>
        <a:off x="0" y="39687"/>
        <a:ext cx="3286125" cy="1971675"/>
      </dsp:txXfrm>
    </dsp:sp>
    <dsp:sp modelId="{9638DFAB-3373-4553-B986-AE3698942DAF}">
      <dsp:nvSpPr>
        <dsp:cNvPr id="0" name=""/>
        <dsp:cNvSpPr/>
      </dsp:nvSpPr>
      <dsp:spPr>
        <a:xfrm>
          <a:off x="3614737" y="39687"/>
          <a:ext cx="3286125" cy="197167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“May 6</a:t>
          </a:r>
          <a:r>
            <a:rPr lang="en-US" sz="3200" kern="1200" baseline="30000" dirty="0">
              <a:latin typeface="Times New Roman" panose="02020603050405020304" pitchFamily="18" charset="0"/>
              <a:cs typeface="Times New Roman" panose="02020603050405020304" pitchFamily="18" charset="0"/>
            </a:rPr>
            <a:t>th</a:t>
          </a:r>
          <a:r>
            <a:rPr lang="en-US" sz="3200" kern="1200" dirty="0">
              <a:latin typeface="Times New Roman" panose="02020603050405020304" pitchFamily="18" charset="0"/>
              <a:cs typeface="Times New Roman" panose="02020603050405020304" pitchFamily="18" charset="0"/>
            </a:rPr>
            <a:t>,2010 Flash Crash”</a:t>
          </a:r>
        </a:p>
      </dsp:txBody>
      <dsp:txXfrm>
        <a:off x="3614737" y="39687"/>
        <a:ext cx="3286125" cy="1971675"/>
      </dsp:txXfrm>
    </dsp:sp>
    <dsp:sp modelId="{3F4E8425-DC26-497C-9297-57453373A247}">
      <dsp:nvSpPr>
        <dsp:cNvPr id="0" name=""/>
        <dsp:cNvSpPr/>
      </dsp:nvSpPr>
      <dsp:spPr>
        <a:xfrm>
          <a:off x="7229475" y="39687"/>
          <a:ext cx="3286125" cy="197167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Regulation National Market System(Reg NMS)</a:t>
          </a:r>
        </a:p>
      </dsp:txBody>
      <dsp:txXfrm>
        <a:off x="7229475" y="39687"/>
        <a:ext cx="3286125" cy="1971675"/>
      </dsp:txXfrm>
    </dsp:sp>
    <dsp:sp modelId="{F45DD9B7-E036-4183-81E5-9D99EF371994}">
      <dsp:nvSpPr>
        <dsp:cNvPr id="0" name=""/>
        <dsp:cNvSpPr/>
      </dsp:nvSpPr>
      <dsp:spPr>
        <a:xfrm>
          <a:off x="1807368" y="2339975"/>
          <a:ext cx="3286125" cy="197167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Top of the Book Protection--NBBO</a:t>
          </a:r>
        </a:p>
      </dsp:txBody>
      <dsp:txXfrm>
        <a:off x="1807368" y="2339975"/>
        <a:ext cx="3286125" cy="1971675"/>
      </dsp:txXfrm>
    </dsp:sp>
    <dsp:sp modelId="{FB4BE24A-0236-4A98-B9DB-155CEFFFFB3C}">
      <dsp:nvSpPr>
        <dsp:cNvPr id="0" name=""/>
        <dsp:cNvSpPr/>
      </dsp:nvSpPr>
      <dsp:spPr>
        <a:xfrm>
          <a:off x="5422106" y="2339975"/>
          <a:ext cx="3286125" cy="197167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Intermarket sweep orders (ISO)</a:t>
          </a:r>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E4304-2C32-4D88-B025-37CFA71EA2BB}">
      <dsp:nvSpPr>
        <dsp:cNvPr id="0" name=""/>
        <dsp:cNvSpPr/>
      </dsp:nvSpPr>
      <dsp:spPr>
        <a:xfrm rot="2563537">
          <a:off x="4209640" y="3711079"/>
          <a:ext cx="794998" cy="40385"/>
        </a:xfrm>
        <a:custGeom>
          <a:avLst/>
          <a:gdLst/>
          <a:ahLst/>
          <a:cxnLst/>
          <a:rect l="0" t="0" r="0" b="0"/>
          <a:pathLst>
            <a:path>
              <a:moveTo>
                <a:pt x="0" y="20192"/>
              </a:moveTo>
              <a:lnTo>
                <a:pt x="794998" y="2019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D5C38A-BCF8-4EE2-B67F-92B798B43C41}">
      <dsp:nvSpPr>
        <dsp:cNvPr id="0" name=""/>
        <dsp:cNvSpPr/>
      </dsp:nvSpPr>
      <dsp:spPr>
        <a:xfrm>
          <a:off x="4315131" y="2620501"/>
          <a:ext cx="884821" cy="40385"/>
        </a:xfrm>
        <a:custGeom>
          <a:avLst/>
          <a:gdLst/>
          <a:ahLst/>
          <a:cxnLst/>
          <a:rect l="0" t="0" r="0" b="0"/>
          <a:pathLst>
            <a:path>
              <a:moveTo>
                <a:pt x="0" y="20192"/>
              </a:moveTo>
              <a:lnTo>
                <a:pt x="884821" y="2019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CDA7ED-492B-40E4-8163-0B6C3D669986}">
      <dsp:nvSpPr>
        <dsp:cNvPr id="0" name=""/>
        <dsp:cNvSpPr/>
      </dsp:nvSpPr>
      <dsp:spPr>
        <a:xfrm rot="19036463">
          <a:off x="4209640" y="1529922"/>
          <a:ext cx="794998" cy="40385"/>
        </a:xfrm>
        <a:custGeom>
          <a:avLst/>
          <a:gdLst/>
          <a:ahLst/>
          <a:cxnLst/>
          <a:rect l="0" t="0" r="0" b="0"/>
          <a:pathLst>
            <a:path>
              <a:moveTo>
                <a:pt x="0" y="20192"/>
              </a:moveTo>
              <a:lnTo>
                <a:pt x="794998" y="2019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EB7C21-9556-4A89-A3E7-7A6836325FEC}">
      <dsp:nvSpPr>
        <dsp:cNvPr id="0" name=""/>
        <dsp:cNvSpPr/>
      </dsp:nvSpPr>
      <dsp:spPr>
        <a:xfrm>
          <a:off x="2156663" y="1371006"/>
          <a:ext cx="2539374" cy="253937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FBB98E-DC02-4FE6-B266-DFAFF8C3AB9F}">
      <dsp:nvSpPr>
        <dsp:cNvPr id="0" name=""/>
        <dsp:cNvSpPr/>
      </dsp:nvSpPr>
      <dsp:spPr>
        <a:xfrm>
          <a:off x="4696970" y="1724"/>
          <a:ext cx="1523624" cy="152362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altLang="zh-CN" sz="1300" kern="1200" dirty="0">
              <a:latin typeface="Times New Roman" panose="02020603050405020304" pitchFamily="18" charset="0"/>
              <a:cs typeface="Times New Roman" panose="02020603050405020304" pitchFamily="18" charset="0"/>
            </a:rPr>
            <a:t>The joint report of the SEC and the Commodity Futures Trading Commission (2010) </a:t>
          </a:r>
          <a:endParaRPr lang="zh-CN" altLang="en-US" sz="1300" kern="1200" dirty="0">
            <a:latin typeface="Times New Roman" panose="02020603050405020304" pitchFamily="18" charset="0"/>
            <a:cs typeface="Times New Roman" panose="02020603050405020304" pitchFamily="18" charset="0"/>
          </a:endParaRPr>
        </a:p>
      </dsp:txBody>
      <dsp:txXfrm>
        <a:off x="4920100" y="224854"/>
        <a:ext cx="1077364" cy="1077364"/>
      </dsp:txXfrm>
    </dsp:sp>
    <dsp:sp modelId="{3CF0D0D0-584D-43C4-B206-62A2A29DCD66}">
      <dsp:nvSpPr>
        <dsp:cNvPr id="0" name=""/>
        <dsp:cNvSpPr/>
      </dsp:nvSpPr>
      <dsp:spPr>
        <a:xfrm>
          <a:off x="6372957" y="1724"/>
          <a:ext cx="2285437" cy="1523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a:latin typeface="Times New Roman" panose="02020603050405020304" pitchFamily="18" charset="0"/>
              <a:cs typeface="Times New Roman" panose="02020603050405020304" pitchFamily="18" charset="0"/>
            </a:rPr>
            <a:t>The report attributed a sell order in the </a:t>
          </a:r>
          <a:r>
            <a:rPr lang="en-US" altLang="zh-CN" sz="1400" kern="1200" dirty="0" err="1">
              <a:latin typeface="Times New Roman" panose="02020603050405020304" pitchFamily="18" charset="0"/>
              <a:cs typeface="Times New Roman" panose="02020603050405020304" pitchFamily="18" charset="0"/>
            </a:rPr>
            <a:t>eMini</a:t>
          </a:r>
          <a:r>
            <a:rPr lang="en-US" altLang="zh-CN" sz="1400" kern="1200" dirty="0">
              <a:latin typeface="Times New Roman" panose="02020603050405020304" pitchFamily="18" charset="0"/>
              <a:cs typeface="Times New Roman" panose="02020603050405020304" pitchFamily="18" charset="0"/>
            </a:rPr>
            <a:t> S&amp;P 500 futures market as the cause of the Flash Crash. </a:t>
          </a:r>
          <a:endParaRPr lang="zh-CN" altLang="en-US" sz="1400" kern="1200" dirty="0">
            <a:latin typeface="Times New Roman" panose="02020603050405020304" pitchFamily="18" charset="0"/>
            <a:cs typeface="Times New Roman" panose="02020603050405020304" pitchFamily="18" charset="0"/>
          </a:endParaRPr>
        </a:p>
      </dsp:txBody>
      <dsp:txXfrm>
        <a:off x="6372957" y="1724"/>
        <a:ext cx="2285437" cy="1523624"/>
      </dsp:txXfrm>
    </dsp:sp>
    <dsp:sp modelId="{5F3A57D8-D605-40B6-953C-3FEB1F0907F7}">
      <dsp:nvSpPr>
        <dsp:cNvPr id="0" name=""/>
        <dsp:cNvSpPr/>
      </dsp:nvSpPr>
      <dsp:spPr>
        <a:xfrm>
          <a:off x="5199952" y="1878881"/>
          <a:ext cx="1523624" cy="152362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err="1">
              <a:latin typeface="Times New Roman" panose="02020603050405020304" pitchFamily="18" charset="0"/>
              <a:cs typeface="Times New Roman" panose="02020603050405020304" pitchFamily="18" charset="0"/>
            </a:rPr>
            <a:t>Nanex</a:t>
          </a:r>
          <a:r>
            <a:rPr lang="en-US" sz="1300" kern="1200" dirty="0">
              <a:latin typeface="Times New Roman" panose="02020603050405020304" pitchFamily="18" charset="0"/>
              <a:cs typeface="Times New Roman" panose="02020603050405020304" pitchFamily="18" charset="0"/>
            </a:rPr>
            <a:t>(2010)</a:t>
          </a:r>
          <a:endParaRPr lang="zh-CN" altLang="en-US" sz="1300" kern="1200" dirty="0">
            <a:latin typeface="Times New Roman" panose="02020603050405020304" pitchFamily="18" charset="0"/>
            <a:cs typeface="Times New Roman" panose="02020603050405020304" pitchFamily="18" charset="0"/>
          </a:endParaRPr>
        </a:p>
      </dsp:txBody>
      <dsp:txXfrm>
        <a:off x="5423082" y="2102011"/>
        <a:ext cx="1077364" cy="1077364"/>
      </dsp:txXfrm>
    </dsp:sp>
    <dsp:sp modelId="{7C8ED2C6-CC7B-4330-A05B-7F50153AA693}">
      <dsp:nvSpPr>
        <dsp:cNvPr id="0" name=""/>
        <dsp:cNvSpPr/>
      </dsp:nvSpPr>
      <dsp:spPr>
        <a:xfrm>
          <a:off x="6875940" y="1878881"/>
          <a:ext cx="2285437" cy="1523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a:latin typeface="Times New Roman" panose="02020603050405020304" pitchFamily="18" charset="0"/>
              <a:cs typeface="Times New Roman" panose="02020603050405020304" pitchFamily="18" charset="0"/>
            </a:rPr>
            <a:t>The quote stuﬃng and delays of data feeds in NYSE Consolidated Quotation System (CQS) created a positive feedback loop set-oﬀ the crash.</a:t>
          </a:r>
          <a:endParaRPr lang="zh-CN" altLang="en-US" sz="1400" kern="1200" dirty="0">
            <a:latin typeface="Times New Roman" panose="02020603050405020304" pitchFamily="18" charset="0"/>
            <a:cs typeface="Times New Roman" panose="02020603050405020304" pitchFamily="18" charset="0"/>
          </a:endParaRPr>
        </a:p>
      </dsp:txBody>
      <dsp:txXfrm>
        <a:off x="6875940" y="1878881"/>
        <a:ext cx="2285437" cy="1523624"/>
      </dsp:txXfrm>
    </dsp:sp>
    <dsp:sp modelId="{A9CD3144-09EA-4A11-837A-33E4A70F1855}">
      <dsp:nvSpPr>
        <dsp:cNvPr id="0" name=""/>
        <dsp:cNvSpPr/>
      </dsp:nvSpPr>
      <dsp:spPr>
        <a:xfrm>
          <a:off x="4696970" y="3756038"/>
          <a:ext cx="1523624" cy="152362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Times New Roman" panose="02020603050405020304" pitchFamily="18" charset="0"/>
              <a:cs typeface="Times New Roman" panose="02020603050405020304" pitchFamily="18" charset="0"/>
            </a:rPr>
            <a:t>Kirilenko et. al. (2011) </a:t>
          </a:r>
          <a:endParaRPr lang="zh-CN" altLang="en-US" sz="1300" kern="1200" dirty="0">
            <a:latin typeface="Times New Roman" panose="02020603050405020304" pitchFamily="18" charset="0"/>
            <a:cs typeface="Times New Roman" panose="02020603050405020304" pitchFamily="18" charset="0"/>
          </a:endParaRPr>
        </a:p>
      </dsp:txBody>
      <dsp:txXfrm>
        <a:off x="4920100" y="3979168"/>
        <a:ext cx="1077364" cy="1077364"/>
      </dsp:txXfrm>
    </dsp:sp>
    <dsp:sp modelId="{FE112F58-F02D-4108-9798-B1E2A695492D}">
      <dsp:nvSpPr>
        <dsp:cNvPr id="0" name=""/>
        <dsp:cNvSpPr/>
      </dsp:nvSpPr>
      <dsp:spPr>
        <a:xfrm>
          <a:off x="6372957" y="3756038"/>
          <a:ext cx="2285437" cy="1523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en-US" altLang="zh-CN" sz="1400" kern="1200" dirty="0">
              <a:latin typeface="Times New Roman" panose="02020603050405020304" pitchFamily="18" charset="0"/>
              <a:cs typeface="Times New Roman" panose="02020603050405020304" pitchFamily="18" charset="0"/>
            </a:rPr>
            <a:t>HFTs did not trigger the Flash Crash, though their responses caused a “hot potato” eﬀect on the unusually large selling pressure on that day exacerbated market volatility.</a:t>
          </a:r>
          <a:r>
            <a:rPr lang="en-US" sz="1400" kern="1200" dirty="0">
              <a:latin typeface="Times New Roman" panose="02020603050405020304" pitchFamily="18" charset="0"/>
              <a:cs typeface="Times New Roman" panose="02020603050405020304" pitchFamily="18" charset="0"/>
            </a:rPr>
            <a:t> </a:t>
          </a:r>
          <a:endParaRPr lang="zh-CN" altLang="en-US" sz="1400" kern="1200" dirty="0">
            <a:latin typeface="Times New Roman" panose="02020603050405020304" pitchFamily="18" charset="0"/>
            <a:cs typeface="Times New Roman" panose="02020603050405020304" pitchFamily="18" charset="0"/>
          </a:endParaRPr>
        </a:p>
      </dsp:txBody>
      <dsp:txXfrm>
        <a:off x="6372957" y="3756038"/>
        <a:ext cx="2285437" cy="1523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FC2C5E-DAD9-437C-B181-C0A25426A070}">
      <dsp:nvSpPr>
        <dsp:cNvPr id="0" name=""/>
        <dsp:cNvSpPr/>
      </dsp:nvSpPr>
      <dsp:spPr>
        <a:xfrm>
          <a:off x="1517649" y="639230"/>
          <a:ext cx="2387203" cy="1592264"/>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n-US" altLang="en-US" sz="2300" kern="1200" dirty="0">
              <a:latin typeface="Times New Roman" panose="02020603050405020304" pitchFamily="18" charset="0"/>
              <a:cs typeface="Times New Roman" panose="02020603050405020304" pitchFamily="18" charset="0"/>
            </a:rPr>
            <a:t>It has to tick down at least 10 times before ticking up;</a:t>
          </a:r>
          <a:endParaRPr lang="zh-CN" altLang="en-US" sz="2300" kern="1200" dirty="0">
            <a:latin typeface="Times New Roman" panose="02020603050405020304" pitchFamily="18" charset="0"/>
            <a:cs typeface="Times New Roman" panose="02020603050405020304" pitchFamily="18" charset="0"/>
          </a:endParaRPr>
        </a:p>
      </dsp:txBody>
      <dsp:txXfrm>
        <a:off x="1899602" y="639230"/>
        <a:ext cx="2005250" cy="1592264"/>
      </dsp:txXfrm>
    </dsp:sp>
    <dsp:sp modelId="{D206A79C-2ADD-4D71-8880-EB66D13FF534}">
      <dsp:nvSpPr>
        <dsp:cNvPr id="0" name=""/>
        <dsp:cNvSpPr/>
      </dsp:nvSpPr>
      <dsp:spPr>
        <a:xfrm>
          <a:off x="1517649" y="2231495"/>
          <a:ext cx="2387203" cy="1592264"/>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n-US" altLang="en-US" sz="2300" kern="1200" dirty="0">
              <a:latin typeface="Times New Roman" panose="02020603050405020304" pitchFamily="18" charset="0"/>
              <a:cs typeface="Times New Roman" panose="02020603050405020304" pitchFamily="18" charset="0"/>
            </a:rPr>
            <a:t>price changes have to occur within 1.5 seconds;</a:t>
          </a:r>
          <a:endParaRPr lang="zh-CN" altLang="en-US" sz="2300" kern="1200" dirty="0">
            <a:latin typeface="Times New Roman" panose="02020603050405020304" pitchFamily="18" charset="0"/>
            <a:cs typeface="Times New Roman" panose="02020603050405020304" pitchFamily="18" charset="0"/>
          </a:endParaRPr>
        </a:p>
      </dsp:txBody>
      <dsp:txXfrm>
        <a:off x="1899602" y="2231495"/>
        <a:ext cx="2005250" cy="1592264"/>
      </dsp:txXfrm>
    </dsp:sp>
    <dsp:sp modelId="{30F21737-0757-4FF0-9596-972F23052D07}">
      <dsp:nvSpPr>
        <dsp:cNvPr id="0" name=""/>
        <dsp:cNvSpPr/>
      </dsp:nvSpPr>
      <dsp:spPr>
        <a:xfrm>
          <a:off x="1517649" y="3823759"/>
          <a:ext cx="2387203" cy="1592264"/>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n-US" altLang="en-US" sz="2300" kern="1200" dirty="0">
              <a:latin typeface="Times New Roman" panose="02020603050405020304" pitchFamily="18" charset="0"/>
              <a:cs typeface="Times New Roman" panose="02020603050405020304" pitchFamily="18" charset="0"/>
            </a:rPr>
            <a:t>price change has to exceed -0.8%.</a:t>
          </a:r>
          <a:endParaRPr lang="zh-CN" altLang="en-US" sz="2300" kern="1200" dirty="0">
            <a:latin typeface="Times New Roman" panose="02020603050405020304" pitchFamily="18" charset="0"/>
            <a:cs typeface="Times New Roman" panose="02020603050405020304" pitchFamily="18" charset="0"/>
          </a:endParaRPr>
        </a:p>
      </dsp:txBody>
      <dsp:txXfrm>
        <a:off x="1899602" y="3823759"/>
        <a:ext cx="2005250" cy="1592264"/>
      </dsp:txXfrm>
    </dsp:sp>
    <dsp:sp modelId="{54FE5E39-BBE0-45B2-B38B-DB4EC81A441D}">
      <dsp:nvSpPr>
        <dsp:cNvPr id="0" name=""/>
        <dsp:cNvSpPr/>
      </dsp:nvSpPr>
      <dsp:spPr>
        <a:xfrm>
          <a:off x="244475" y="2643"/>
          <a:ext cx="1591468" cy="1591468"/>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altLang="en-US" sz="3600" kern="1200" dirty="0">
              <a:latin typeface="Times New Roman" panose="02020603050405020304" pitchFamily="18" charset="0"/>
              <a:cs typeface="Times New Roman" panose="02020603050405020304" pitchFamily="18" charset="0"/>
            </a:rPr>
            <a:t> </a:t>
          </a:r>
          <a:r>
            <a:rPr lang="en-US" altLang="en-US" sz="3600" i="1" kern="1200" dirty="0">
              <a:latin typeface="Times New Roman" panose="02020603050405020304" pitchFamily="18" charset="0"/>
              <a:cs typeface="Times New Roman" panose="02020603050405020304" pitchFamily="18" charset="0"/>
            </a:rPr>
            <a:t>down crash</a:t>
          </a:r>
          <a:endParaRPr lang="zh-CN" altLang="en-US" sz="3600" i="1" kern="1200" dirty="0">
            <a:latin typeface="Times New Roman" panose="02020603050405020304" pitchFamily="18" charset="0"/>
            <a:cs typeface="Times New Roman" panose="02020603050405020304" pitchFamily="18" charset="0"/>
          </a:endParaRPr>
        </a:p>
      </dsp:txBody>
      <dsp:txXfrm>
        <a:off x="477540" y="235708"/>
        <a:ext cx="1125338" cy="1125338"/>
      </dsp:txXfrm>
    </dsp:sp>
    <dsp:sp modelId="{F8CBCC48-B694-40D8-8C0C-FAA292389F8A}">
      <dsp:nvSpPr>
        <dsp:cNvPr id="0" name=""/>
        <dsp:cNvSpPr/>
      </dsp:nvSpPr>
      <dsp:spPr>
        <a:xfrm>
          <a:off x="5496321" y="639230"/>
          <a:ext cx="2387203" cy="1592264"/>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n-US" altLang="en-US" sz="2300" kern="1200" dirty="0">
              <a:latin typeface="Times New Roman" panose="02020603050405020304" pitchFamily="18" charset="0"/>
              <a:cs typeface="Times New Roman" panose="02020603050405020304" pitchFamily="18" charset="0"/>
            </a:rPr>
            <a:t>It has to tick up at least 10 times before ticking down;</a:t>
          </a:r>
          <a:endParaRPr lang="zh-CN" altLang="en-US" sz="2300" kern="1200" dirty="0">
            <a:latin typeface="Times New Roman" panose="02020603050405020304" pitchFamily="18" charset="0"/>
            <a:cs typeface="Times New Roman" panose="02020603050405020304" pitchFamily="18" charset="0"/>
          </a:endParaRPr>
        </a:p>
      </dsp:txBody>
      <dsp:txXfrm>
        <a:off x="5878274" y="639230"/>
        <a:ext cx="2005250" cy="1592264"/>
      </dsp:txXfrm>
    </dsp:sp>
    <dsp:sp modelId="{F7C2729A-3792-4A2C-8B5F-95C750BDABEF}">
      <dsp:nvSpPr>
        <dsp:cNvPr id="0" name=""/>
        <dsp:cNvSpPr/>
      </dsp:nvSpPr>
      <dsp:spPr>
        <a:xfrm>
          <a:off x="5496321" y="2231495"/>
          <a:ext cx="2387203" cy="1592264"/>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n-US" altLang="en-US" sz="2300" kern="1200" dirty="0">
              <a:latin typeface="Times New Roman" panose="02020603050405020304" pitchFamily="18" charset="0"/>
              <a:cs typeface="Times New Roman" panose="02020603050405020304" pitchFamily="18" charset="0"/>
            </a:rPr>
            <a:t>price changes have to occur within 1.5 seconds;</a:t>
          </a:r>
          <a:endParaRPr lang="zh-CN" altLang="en-US" sz="2300" kern="1200" dirty="0">
            <a:latin typeface="Times New Roman" panose="02020603050405020304" pitchFamily="18" charset="0"/>
            <a:cs typeface="Times New Roman" panose="02020603050405020304" pitchFamily="18" charset="0"/>
          </a:endParaRPr>
        </a:p>
      </dsp:txBody>
      <dsp:txXfrm>
        <a:off x="5878274" y="2231495"/>
        <a:ext cx="2005250" cy="1592264"/>
      </dsp:txXfrm>
    </dsp:sp>
    <dsp:sp modelId="{CF689F0F-B38C-4973-8AEA-089E878C7D15}">
      <dsp:nvSpPr>
        <dsp:cNvPr id="0" name=""/>
        <dsp:cNvSpPr/>
      </dsp:nvSpPr>
      <dsp:spPr>
        <a:xfrm>
          <a:off x="5496321" y="3823759"/>
          <a:ext cx="2387203" cy="1592264"/>
        </a:xfrm>
        <a:prstGeom prst="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n-US" altLang="en-US" sz="2300" kern="1200" dirty="0">
              <a:latin typeface="Times New Roman" panose="02020603050405020304" pitchFamily="18" charset="0"/>
              <a:cs typeface="Times New Roman" panose="02020603050405020304" pitchFamily="18" charset="0"/>
            </a:rPr>
            <a:t>price change has to exceed 0.8%.</a:t>
          </a:r>
          <a:endParaRPr lang="zh-CN" altLang="en-US" sz="2300" kern="1200" dirty="0">
            <a:latin typeface="Times New Roman" panose="02020603050405020304" pitchFamily="18" charset="0"/>
            <a:cs typeface="Times New Roman" panose="02020603050405020304" pitchFamily="18" charset="0"/>
          </a:endParaRPr>
        </a:p>
      </dsp:txBody>
      <dsp:txXfrm>
        <a:off x="5878274" y="3823759"/>
        <a:ext cx="2005250" cy="1592264"/>
      </dsp:txXfrm>
    </dsp:sp>
    <dsp:sp modelId="{724F5240-8E96-42AF-A91E-955099AAB45D}">
      <dsp:nvSpPr>
        <dsp:cNvPr id="0" name=""/>
        <dsp:cNvSpPr/>
      </dsp:nvSpPr>
      <dsp:spPr>
        <a:xfrm>
          <a:off x="4223146" y="2643"/>
          <a:ext cx="1591468" cy="1591468"/>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altLang="en-US" sz="3600" i="1" kern="1200" dirty="0">
              <a:latin typeface="Times New Roman" panose="02020603050405020304" pitchFamily="18" charset="0"/>
              <a:cs typeface="Times New Roman" panose="02020603050405020304" pitchFamily="18" charset="0"/>
            </a:rPr>
            <a:t>up crash </a:t>
          </a:r>
          <a:endParaRPr lang="zh-CN" altLang="en-US" sz="3600" i="1" kern="1200" dirty="0">
            <a:latin typeface="Times New Roman" panose="02020603050405020304" pitchFamily="18" charset="0"/>
            <a:cs typeface="Times New Roman" panose="02020603050405020304" pitchFamily="18" charset="0"/>
          </a:endParaRPr>
        </a:p>
      </dsp:txBody>
      <dsp:txXfrm>
        <a:off x="4456211" y="235708"/>
        <a:ext cx="1125338" cy="11253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6DC58-1416-41BE-92FC-B5E51292340A}">
      <dsp:nvSpPr>
        <dsp:cNvPr id="0" name=""/>
        <dsp:cNvSpPr/>
      </dsp:nvSpPr>
      <dsp:spPr>
        <a:xfrm>
          <a:off x="6155577" y="1052711"/>
          <a:ext cx="151926" cy="2811836"/>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256FE-1CE5-4A99-AA1A-541B18F7C179}">
      <dsp:nvSpPr>
        <dsp:cNvPr id="0" name=""/>
        <dsp:cNvSpPr/>
      </dsp:nvSpPr>
      <dsp:spPr>
        <a:xfrm>
          <a:off x="75963" y="1052711"/>
          <a:ext cx="3951366" cy="2811836"/>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2A68A-845F-4D88-BC34-F9718EF6A1C4}">
      <dsp:nvSpPr>
        <dsp:cNvPr id="0" name=""/>
        <dsp:cNvSpPr/>
      </dsp:nvSpPr>
      <dsp:spPr>
        <a:xfrm>
          <a:off x="179928" y="819857"/>
          <a:ext cx="3209538" cy="216043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3000" b="-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71213-620B-47B9-A673-399EB071EFB6}">
      <dsp:nvSpPr>
        <dsp:cNvPr id="0" name=""/>
        <dsp:cNvSpPr/>
      </dsp:nvSpPr>
      <dsp:spPr>
        <a:xfrm>
          <a:off x="230443" y="3376491"/>
          <a:ext cx="3644959" cy="333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560" tIns="60960" rIns="162560" bIns="60960" numCol="1" spcCol="1270" anchor="ctr" anchorCtr="0">
          <a:noAutofit/>
        </a:bodyPr>
        <a:lstStyle/>
        <a:p>
          <a:pPr marL="0" lvl="0" indent="0" algn="l" defTabSz="711200">
            <a:lnSpc>
              <a:spcPct val="90000"/>
            </a:lnSpc>
            <a:spcBef>
              <a:spcPct val="0"/>
            </a:spcBef>
            <a:spcAft>
              <a:spcPct val="35000"/>
            </a:spcAft>
            <a:buNone/>
          </a:pPr>
          <a:endParaRPr lang="zh-CN" altLang="en-US" sz="1600" kern="1200" dirty="0">
            <a:latin typeface="Times New Roman" panose="02020603050405020304" pitchFamily="18" charset="0"/>
            <a:cs typeface="Times New Roman" panose="02020603050405020304" pitchFamily="18" charset="0"/>
          </a:endParaRPr>
        </a:p>
      </dsp:txBody>
      <dsp:txXfrm>
        <a:off x="230443" y="3376491"/>
        <a:ext cx="3644959" cy="333767"/>
      </dsp:txXfrm>
    </dsp:sp>
    <dsp:sp modelId="{7CB5C4B0-D901-49CE-BD6E-DA0C28BE0302}">
      <dsp:nvSpPr>
        <dsp:cNvPr id="0" name=""/>
        <dsp:cNvSpPr/>
      </dsp:nvSpPr>
      <dsp:spPr>
        <a:xfrm>
          <a:off x="4188192" y="874707"/>
          <a:ext cx="1806521" cy="316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altLang="en-US" sz="1600" kern="1200" dirty="0">
              <a:latin typeface="Times New Roman" panose="02020603050405020304" pitchFamily="18" charset="0"/>
              <a:cs typeface="Times New Roman" panose="02020603050405020304" pitchFamily="18" charset="0"/>
            </a:rPr>
            <a:t>The trades constituting the Mini Flash Crash have to be marked ISO, except for the ﬁrst </a:t>
          </a:r>
          <a:r>
            <a:rPr lang="en-US" altLang="en-US" sz="1600" i="1" kern="1200" dirty="0">
              <a:latin typeface="Times New Roman" panose="02020603050405020304" pitchFamily="18" charset="0"/>
              <a:cs typeface="Times New Roman" panose="02020603050405020304" pitchFamily="18" charset="0"/>
            </a:rPr>
            <a:t>k</a:t>
          </a:r>
          <a:r>
            <a:rPr lang="en-US" altLang="en-US" sz="1600" kern="1200" dirty="0">
              <a:latin typeface="Times New Roman" panose="02020603050405020304" pitchFamily="18" charset="0"/>
              <a:cs typeface="Times New Roman" panose="02020603050405020304" pitchFamily="18" charset="0"/>
            </a:rPr>
            <a:t> trades that can be marked as non-ISO if they are executed within the least aggressive market-wide available best quotes in the previous one second.</a:t>
          </a:r>
          <a:endParaRPr lang="zh-CN" altLang="en-US" sz="1600" kern="1200" dirty="0">
            <a:latin typeface="Times New Roman" panose="02020603050405020304" pitchFamily="18" charset="0"/>
            <a:cs typeface="Times New Roman" panose="02020603050405020304" pitchFamily="18" charset="0"/>
          </a:endParaRPr>
        </a:p>
      </dsp:txBody>
      <dsp:txXfrm>
        <a:off x="4188192" y="874707"/>
        <a:ext cx="1806521" cy="31678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440E9-1E9F-4941-A2AF-FE1F615A433F}">
      <dsp:nvSpPr>
        <dsp:cNvPr id="0" name=""/>
        <dsp:cNvSpPr/>
      </dsp:nvSpPr>
      <dsp:spPr>
        <a:xfrm>
          <a:off x="11187866" y="851934"/>
          <a:ext cx="131366" cy="2431308"/>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B1B8F3-797E-4EBA-99EB-A53468ED5350}">
      <dsp:nvSpPr>
        <dsp:cNvPr id="0" name=""/>
        <dsp:cNvSpPr/>
      </dsp:nvSpPr>
      <dsp:spPr>
        <a:xfrm>
          <a:off x="5931011" y="851934"/>
          <a:ext cx="3416624" cy="2431308"/>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2975B2-0504-4303-93F2-21D253F66EC7}">
      <dsp:nvSpPr>
        <dsp:cNvPr id="0" name=""/>
        <dsp:cNvSpPr/>
      </dsp:nvSpPr>
      <dsp:spPr>
        <a:xfrm>
          <a:off x="139160" y="1111535"/>
          <a:ext cx="3416624" cy="2431308"/>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746C3-4D59-424F-827E-71021B3DB4B7}">
      <dsp:nvSpPr>
        <dsp:cNvPr id="0" name=""/>
        <dsp:cNvSpPr/>
      </dsp:nvSpPr>
      <dsp:spPr>
        <a:xfrm>
          <a:off x="5396015" y="1111535"/>
          <a:ext cx="131366" cy="2431308"/>
        </a:xfrm>
        <a:prstGeom prst="rect">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DFC6B3-BA27-4E83-A38E-F79951F0FE39}">
      <dsp:nvSpPr>
        <dsp:cNvPr id="0" name=""/>
        <dsp:cNvSpPr/>
      </dsp:nvSpPr>
      <dsp:spPr>
        <a:xfrm>
          <a:off x="7794" y="820213"/>
          <a:ext cx="3285258" cy="229980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7551CF-9495-417D-BA17-AF8E600D3200}">
      <dsp:nvSpPr>
        <dsp:cNvPr id="0" name=""/>
        <dsp:cNvSpPr/>
      </dsp:nvSpPr>
      <dsp:spPr>
        <a:xfrm>
          <a:off x="272734" y="3120836"/>
          <a:ext cx="3151684" cy="28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80" tIns="49530" rIns="132080" bIns="49530" numCol="1" spcCol="1270" anchor="ctr" anchorCtr="0">
          <a:noAutofit/>
        </a:bodyPr>
        <a:lstStyle/>
        <a:p>
          <a:pPr marL="0" lvl="0" indent="0" algn="l" defTabSz="577850">
            <a:lnSpc>
              <a:spcPct val="90000"/>
            </a:lnSpc>
            <a:spcBef>
              <a:spcPct val="0"/>
            </a:spcBef>
            <a:spcAft>
              <a:spcPct val="35000"/>
            </a:spcAft>
            <a:buNone/>
          </a:pPr>
          <a:r>
            <a:rPr lang="en-US" altLang="zh-CN" sz="1300" kern="1200" dirty="0"/>
            <a:t>        </a:t>
          </a:r>
          <a:endParaRPr lang="zh-CN" altLang="en-US" sz="1300" kern="1200" dirty="0"/>
        </a:p>
      </dsp:txBody>
      <dsp:txXfrm>
        <a:off x="272734" y="3120836"/>
        <a:ext cx="3151684" cy="288598"/>
      </dsp:txXfrm>
    </dsp:sp>
    <dsp:sp modelId="{48A6F184-423F-437F-A87D-D795C6CF5B3A}">
      <dsp:nvSpPr>
        <dsp:cNvPr id="0" name=""/>
        <dsp:cNvSpPr/>
      </dsp:nvSpPr>
      <dsp:spPr>
        <a:xfrm>
          <a:off x="3694878" y="560612"/>
          <a:ext cx="1562043" cy="35331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altLang="en-US" sz="1600" kern="1200" dirty="0">
              <a:latin typeface="Times New Roman" panose="02020603050405020304" pitchFamily="18" charset="0"/>
              <a:cs typeface="Times New Roman" panose="02020603050405020304" pitchFamily="18" charset="0"/>
            </a:rPr>
            <a:t>Trades constituting the Mini Flash Crash have to be marked as regular, except for the ﬁrst k trades that can be marked as non-regular if they are executed with the least aggressive market-wide available best quotes in the previous one second.</a:t>
          </a:r>
          <a:endParaRPr lang="zh-CN" altLang="en-US" sz="1600" kern="1200" dirty="0">
            <a:latin typeface="Times New Roman" panose="02020603050405020304" pitchFamily="18" charset="0"/>
            <a:cs typeface="Times New Roman" panose="02020603050405020304" pitchFamily="18" charset="0"/>
          </a:endParaRPr>
        </a:p>
      </dsp:txBody>
      <dsp:txXfrm>
        <a:off x="3694878" y="560612"/>
        <a:ext cx="1562043" cy="3533153"/>
      </dsp:txXfrm>
    </dsp:sp>
    <dsp:sp modelId="{78E4A2DD-C945-43A7-A66E-899C626EDAAF}">
      <dsp:nvSpPr>
        <dsp:cNvPr id="0" name=""/>
        <dsp:cNvSpPr/>
      </dsp:nvSpPr>
      <dsp:spPr>
        <a:xfrm>
          <a:off x="5799644" y="560612"/>
          <a:ext cx="3285258" cy="2299805"/>
        </a:xfrm>
        <a:prstGeom prst="rect">
          <a:avLst/>
        </a:prstGeom>
        <a:blipFill>
          <a:blip xmlns:r="http://schemas.openxmlformats.org/officeDocument/2006/relationships" r:embed="rId2"/>
          <a:srcRect/>
          <a:stretch>
            <a:fillRect t="-10000" b="-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634EE1-21EB-4290-AF61-677B9C1BFA5D}">
      <dsp:nvSpPr>
        <dsp:cNvPr id="0" name=""/>
        <dsp:cNvSpPr/>
      </dsp:nvSpPr>
      <dsp:spPr>
        <a:xfrm>
          <a:off x="6064585" y="2861235"/>
          <a:ext cx="3151684" cy="288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080" tIns="49530" rIns="132080" bIns="49530" numCol="1" spcCol="1270" anchor="ctr" anchorCtr="0">
          <a:noAutofit/>
        </a:bodyPr>
        <a:lstStyle/>
        <a:p>
          <a:pPr marL="0" lvl="0" indent="0" algn="l" defTabSz="577850">
            <a:lnSpc>
              <a:spcPct val="90000"/>
            </a:lnSpc>
            <a:spcBef>
              <a:spcPct val="0"/>
            </a:spcBef>
            <a:spcAft>
              <a:spcPct val="35000"/>
            </a:spcAft>
            <a:buNone/>
          </a:pPr>
          <a:endParaRPr lang="zh-CN" altLang="en-US" sz="1300" kern="1200" dirty="0"/>
        </a:p>
      </dsp:txBody>
      <dsp:txXfrm>
        <a:off x="6064585" y="2861235"/>
        <a:ext cx="3151684" cy="288598"/>
      </dsp:txXfrm>
    </dsp:sp>
    <dsp:sp modelId="{43BD942A-96A6-4780-B02A-49620159B27F}">
      <dsp:nvSpPr>
        <dsp:cNvPr id="0" name=""/>
        <dsp:cNvSpPr/>
      </dsp:nvSpPr>
      <dsp:spPr>
        <a:xfrm>
          <a:off x="9486729" y="851934"/>
          <a:ext cx="1562043" cy="2431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ct val="35000"/>
            </a:spcAft>
            <a:buNone/>
          </a:pPr>
          <a:r>
            <a:rPr lang="en-US" altLang="en-US" sz="1600" kern="1200" dirty="0">
              <a:latin typeface="Times New Roman" panose="02020603050405020304" pitchFamily="18" charset="0"/>
              <a:cs typeface="Times New Roman" panose="02020603050405020304" pitchFamily="18" charset="0"/>
            </a:rPr>
            <a:t>Prior to execution of regular marked trades constituting the Mini Flash Crash, the Top of the Book has to be cleared for all exchanges quoting at the NBBO.</a:t>
          </a:r>
          <a:endParaRPr lang="zh-CN" altLang="en-US" sz="1600" kern="1200" dirty="0">
            <a:latin typeface="Times New Roman" panose="02020603050405020304" pitchFamily="18" charset="0"/>
            <a:cs typeface="Times New Roman" panose="02020603050405020304" pitchFamily="18" charset="0"/>
          </a:endParaRPr>
        </a:p>
      </dsp:txBody>
      <dsp:txXfrm>
        <a:off x="9486729" y="851934"/>
        <a:ext cx="1562043" cy="2431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E7D77-4ECF-4318-AF71-A2562A6BF7CA}">
      <dsp:nvSpPr>
        <dsp:cNvPr id="0" name=""/>
        <dsp:cNvSpPr/>
      </dsp:nvSpPr>
      <dsp:spPr>
        <a:xfrm>
          <a:off x="731520" y="1247782"/>
          <a:ext cx="7071360" cy="3654435"/>
        </a:xfrm>
        <a:prstGeom prst="rect">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37970E-99B9-4459-A82F-B41828D085E8}">
      <dsp:nvSpPr>
        <dsp:cNvPr id="0" name=""/>
        <dsp:cNvSpPr/>
      </dsp:nvSpPr>
      <dsp:spPr>
        <a:xfrm>
          <a:off x="942848" y="1675172"/>
          <a:ext cx="3283712" cy="312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en-US" altLang="zh-CN" sz="1800" b="1" kern="1200" dirty="0">
              <a:latin typeface="Times New Roman" panose="02020603050405020304" pitchFamily="18" charset="0"/>
              <a:cs typeface="Times New Roman" panose="02020603050405020304" pitchFamily="18" charset="0"/>
            </a:rPr>
            <a:t>Likes</a:t>
          </a:r>
        </a:p>
        <a:p>
          <a:pPr marL="0" lvl="0" indent="0" algn="l" defTabSz="800100">
            <a:lnSpc>
              <a:spcPct val="90000"/>
            </a:lnSpc>
            <a:spcBef>
              <a:spcPct val="0"/>
            </a:spcBef>
            <a:spcAft>
              <a:spcPct val="35000"/>
            </a:spcAft>
            <a:buNone/>
          </a:pPr>
          <a:endParaRPr lang="zh-CN" altLang="en-US" sz="1800" kern="1200" dirty="0">
            <a:latin typeface="Times New Roman" panose="02020603050405020304" pitchFamily="18" charset="0"/>
            <a:cs typeface="Times New Roman" panose="02020603050405020304" pitchFamily="18" charset="0"/>
          </a:endParaRPr>
        </a:p>
      </dsp:txBody>
      <dsp:txXfrm>
        <a:off x="942848" y="1675172"/>
        <a:ext cx="3283712" cy="3126325"/>
      </dsp:txXfrm>
    </dsp:sp>
    <dsp:sp modelId="{941478B9-AA0A-4CC8-9831-778B527856A1}">
      <dsp:nvSpPr>
        <dsp:cNvPr id="0" name=""/>
        <dsp:cNvSpPr/>
      </dsp:nvSpPr>
      <dsp:spPr>
        <a:xfrm>
          <a:off x="4299712" y="1675172"/>
          <a:ext cx="3283712" cy="312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800100">
            <a:lnSpc>
              <a:spcPct val="90000"/>
            </a:lnSpc>
            <a:spcBef>
              <a:spcPct val="0"/>
            </a:spcBef>
            <a:spcAft>
              <a:spcPct val="35000"/>
            </a:spcAft>
            <a:buNone/>
          </a:pPr>
          <a:r>
            <a:rPr lang="en-US" altLang="zh-CN" sz="1800" b="1" kern="1200" dirty="0">
              <a:latin typeface="Times New Roman" panose="02020603050405020304" pitchFamily="18" charset="0"/>
              <a:cs typeface="Times New Roman" panose="02020603050405020304" pitchFamily="18" charset="0"/>
            </a:rPr>
            <a:t>Dislikes</a:t>
          </a:r>
          <a:endParaRPr lang="zh-CN" altLang="en-US" sz="1800" b="1" kern="1200" dirty="0">
            <a:latin typeface="Times New Roman" panose="02020603050405020304" pitchFamily="18" charset="0"/>
            <a:cs typeface="Times New Roman" panose="02020603050405020304" pitchFamily="18" charset="0"/>
          </a:endParaRPr>
        </a:p>
      </dsp:txBody>
      <dsp:txXfrm>
        <a:off x="4299712" y="1675172"/>
        <a:ext cx="3283712" cy="3126325"/>
      </dsp:txXfrm>
    </dsp:sp>
    <dsp:sp modelId="{8BC41744-2CFC-4687-B96F-7BEF0D3F6C2C}">
      <dsp:nvSpPr>
        <dsp:cNvPr id="0" name=""/>
        <dsp:cNvSpPr/>
      </dsp:nvSpPr>
      <dsp:spPr>
        <a:xfrm>
          <a:off x="0" y="516449"/>
          <a:ext cx="1381760" cy="1381760"/>
        </a:xfrm>
        <a:prstGeom prst="plus">
          <a:avLst>
            <a:gd name="adj" fmla="val 328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3BFB8-28C7-45C2-824C-B9EB5F6D951C}">
      <dsp:nvSpPr>
        <dsp:cNvPr id="0" name=""/>
        <dsp:cNvSpPr/>
      </dsp:nvSpPr>
      <dsp:spPr>
        <a:xfrm>
          <a:off x="6827520" y="1013363"/>
          <a:ext cx="1300480" cy="44566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7EEFD7-E924-4BCE-8BF5-BE6438FD613C}">
      <dsp:nvSpPr>
        <dsp:cNvPr id="0" name=""/>
        <dsp:cNvSpPr/>
      </dsp:nvSpPr>
      <dsp:spPr>
        <a:xfrm>
          <a:off x="4267200" y="1681857"/>
          <a:ext cx="812" cy="2985941"/>
        </a:xfrm>
        <a:prstGeom prst="line">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3AD09-9720-9047-BB14-484CD98DBB2F}" type="datetimeFigureOut">
              <a:rPr lang="en-US" smtClean="0"/>
              <a:t>10/2/2019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80D64-6F43-4C4D-BE6A-3F3482AA5165}" type="slidenum">
              <a:rPr lang="en-US" smtClean="0"/>
              <a:t>‹#›</a:t>
            </a:fld>
            <a:endParaRPr lang="en-US"/>
          </a:p>
        </p:txBody>
      </p:sp>
    </p:spTree>
    <p:extLst>
      <p:ext uri="{BB962C8B-B14F-4D97-AF65-F5344CB8AC3E}">
        <p14:creationId xmlns:p14="http://schemas.microsoft.com/office/powerpoint/2010/main" val="42523900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nvestopedia.com/terms/s/sec.asp"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investopedia.com/terms/o/order-protection-rule.asp" TargetMode="External"/><Relationship Id="rId4" Type="http://schemas.openxmlformats.org/officeDocument/2006/relationships/hyperlink" Target="https://www.investopedia.com/terms/p/price_level.as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8380D64-6F43-4C4D-BE6A-3F3482AA5165}" type="slidenum">
              <a:rPr lang="en-US" smtClean="0"/>
              <a:t>2</a:t>
            </a:fld>
            <a:endParaRPr lang="en-US"/>
          </a:p>
        </p:txBody>
      </p:sp>
    </p:spTree>
    <p:extLst>
      <p:ext uri="{BB962C8B-B14F-4D97-AF65-F5344CB8AC3E}">
        <p14:creationId xmlns:p14="http://schemas.microsoft.com/office/powerpoint/2010/main" val="560863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rPr>
              <a:t>In order for a crash to be classiﬁed as ISO-initiated, it has to satisfy the following:</a:t>
            </a:r>
          </a:p>
          <a:p>
            <a:pPr marL="285750" indent="-285750">
              <a:buAutoNum type="romanLcParenBoth"/>
            </a:pPr>
            <a:r>
              <a:rPr lang="en-US" altLang="zh-CN" dirty="0">
                <a:latin typeface="Times New Roman" panose="02020603050405020304" pitchFamily="18" charset="0"/>
                <a:cs typeface="Times New Roman" panose="02020603050405020304" pitchFamily="18" charset="0"/>
              </a:rPr>
              <a:t>The conditions deﬁning a Mini Flash Crash set out in Section 2 must be satisfied.</a:t>
            </a:r>
          </a:p>
          <a:p>
            <a:pPr marL="285750" indent="-285750">
              <a:buAutoNum type="romanLcParenBoth"/>
            </a:pPr>
            <a:r>
              <a:rPr lang="en-US" altLang="zh-CN" dirty="0">
                <a:latin typeface="Times New Roman" panose="02020603050405020304" pitchFamily="18" charset="0"/>
                <a:cs typeface="Times New Roman" panose="02020603050405020304" pitchFamily="18" charset="0"/>
              </a:rPr>
              <a:t>….</a:t>
            </a:r>
          </a:p>
          <a:p>
            <a:pPr marL="0" indent="0">
              <a:buNone/>
            </a:pPr>
            <a:endParaRPr lang="en-US" altLang="zh-CN" dirty="0">
              <a:latin typeface="Times New Roman" panose="02020603050405020304" pitchFamily="18" charset="0"/>
              <a:cs typeface="Times New Roman" panose="02020603050405020304" pitchFamily="18" charset="0"/>
            </a:endParaRPr>
          </a:p>
          <a:p>
            <a:pPr marL="0" indent="0">
              <a:buNone/>
            </a:pPr>
            <a:r>
              <a:rPr lang="zh-CN" altLang="en-US" dirty="0">
                <a:latin typeface="Times New Roman" panose="02020603050405020304" pitchFamily="18" charset="0"/>
                <a:cs typeface="Times New Roman" panose="02020603050405020304" pitchFamily="18" charset="0"/>
              </a:rPr>
              <a:t>The motivation for allowing the ﬁrst k trades to be marked as non-ISO is </a:t>
            </a:r>
            <a:r>
              <a:rPr lang="en-US" altLang="zh-CN" dirty="0">
                <a:latin typeface="Times New Roman" panose="02020603050405020304" pitchFamily="18" charset="0"/>
                <a:cs typeface="Times New Roman" panose="02020603050405020304" pitchFamily="18" charset="0"/>
              </a:rPr>
              <a:t>two</a:t>
            </a:r>
            <a:r>
              <a:rPr lang="zh-CN" altLang="en-US" dirty="0">
                <a:latin typeface="Times New Roman" panose="02020603050405020304" pitchFamily="18" charset="0"/>
                <a:cs typeface="Times New Roman" panose="02020603050405020304" pitchFamily="18" charset="0"/>
              </a:rPr>
              <a:t>fold. </a:t>
            </a:r>
            <a:r>
              <a:rPr lang="en-US" altLang="zh-CN" dirty="0">
                <a:latin typeface="Times New Roman" panose="02020603050405020304" pitchFamily="18" charset="0"/>
                <a:cs typeface="Times New Roman" panose="02020603050405020304" pitchFamily="18" charset="0"/>
              </a:rPr>
              <a:t>….</a:t>
            </a:r>
          </a:p>
          <a:p>
            <a:pPr marL="0" indent="0">
              <a:buNone/>
            </a:pPr>
            <a:endParaRPr lang="en-US" altLang="zh-CN" i="1" dirty="0">
              <a:latin typeface="Times New Roman" panose="02020603050405020304" pitchFamily="18" charset="0"/>
              <a:cs typeface="Times New Roman" panose="02020603050405020304" pitchFamily="18" charset="0"/>
            </a:endParaRPr>
          </a:p>
          <a:p>
            <a:pPr marL="0" indent="0">
              <a:buNone/>
            </a:pPr>
            <a:r>
              <a:rPr lang="en-US" altLang="zh-CN" i="1" dirty="0">
                <a:latin typeface="Times New Roman" panose="02020603050405020304" pitchFamily="18" charset="0"/>
                <a:cs typeface="Times New Roman" panose="02020603050405020304" pitchFamily="18" charset="0"/>
              </a:rPr>
              <a:t>Further explain:</a:t>
            </a:r>
          </a:p>
          <a:p>
            <a:pPr marL="0" indent="0">
              <a:buNone/>
            </a:pPr>
            <a:r>
              <a:rPr lang="en-US" altLang="zh-CN" i="1" dirty="0">
                <a:latin typeface="Times New Roman" panose="02020603050405020304" pitchFamily="18" charset="0"/>
                <a:cs typeface="Times New Roman" panose="02020603050405020304" pitchFamily="18" charset="0"/>
              </a:rPr>
              <a:t>To further explain what’s iso initiated crashes, we can see this left figure.</a:t>
            </a:r>
          </a:p>
          <a:p>
            <a:pPr marL="0" indent="0">
              <a:buNone/>
            </a:pPr>
            <a:r>
              <a:rPr lang="en-US" altLang="zh-CN" i="1" u="sng" dirty="0">
                <a:latin typeface="Times New Roman" panose="02020603050405020304" pitchFamily="18" charset="0"/>
                <a:cs typeface="Times New Roman" panose="02020603050405020304" pitchFamily="18" charset="0"/>
              </a:rPr>
              <a:t>ISO Initiated Mini Flash Crash</a:t>
            </a:r>
            <a:r>
              <a:rPr lang="zh-CN" altLang="en-US" i="1" dirty="0">
                <a:latin typeface="Times New Roman" panose="02020603050405020304" pitchFamily="18" charset="0"/>
                <a:cs typeface="Times New Roman" panose="02020603050405020304" pitchFamily="18" charset="0"/>
              </a:rPr>
              <a:t>：</a:t>
            </a:r>
            <a:r>
              <a:rPr lang="en-US" altLang="zh-CN" i="1" dirty="0">
                <a:latin typeface="Times New Roman" panose="02020603050405020304" pitchFamily="18" charset="0"/>
                <a:cs typeface="Times New Roman" panose="02020603050405020304" pitchFamily="18" charset="0"/>
              </a:rPr>
              <a:t>A trader submits a package of ISO-marked orders to exchange A and simultaneously sends ISO-marked orders matching the size of Protected Quotes to all trading venues quoting at the NBBO. ISO-marked orders rip through the order book at exchange A resulting in a Mini Flash Crash, despite the additional liquidity available deeper in the order book at other trading venues.</a:t>
            </a:r>
          </a:p>
          <a:p>
            <a:pPr marL="0" indent="0">
              <a:buNone/>
            </a:pPr>
            <a:endParaRPr lang="en-US" altLang="zh-CN" i="1"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8380D64-6F43-4C4D-BE6A-3F3482AA5165}" type="slidenum">
              <a:rPr lang="en-US" smtClean="0"/>
              <a:t>11</a:t>
            </a:fld>
            <a:endParaRPr lang="en-US"/>
          </a:p>
        </p:txBody>
      </p:sp>
    </p:spTree>
    <p:extLst>
      <p:ext uri="{BB962C8B-B14F-4D97-AF65-F5344CB8AC3E}">
        <p14:creationId xmlns:p14="http://schemas.microsoft.com/office/powerpoint/2010/main" val="1111029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Times New Roman" panose="02020603050405020304" pitchFamily="18" charset="0"/>
                <a:cs typeface="Times New Roman" panose="02020603050405020304" pitchFamily="18" charset="0"/>
              </a:rPr>
              <a:t>The justiﬁcation for allowing the ﬁrst k trades to be marked as non-regular is similar to that in the ISO-initiated Mini Flash Crash deﬁnition. The last condition requires that quotes matching the NBBO are cleared as a part of the routing procedure of trades constituting the auto-routing-initiated Mini Flash Crash.</a:t>
            </a:r>
          </a:p>
          <a:p>
            <a:endParaRPr lang="en-US" altLang="zh-CN"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when an exchange receives an order and it is not displaying the NBBO, in order to comply with the Order Protection rule, it has to route part of the order to exchanges showing the NBBO.</a:t>
            </a:r>
          </a:p>
          <a:p>
            <a:endParaRPr lang="en-US" altLang="zh-CN" i="1" dirty="0">
              <a:latin typeface="Times New Roman" panose="02020603050405020304" pitchFamily="18" charset="0"/>
              <a:cs typeface="Times New Roman" panose="02020603050405020304" pitchFamily="18" charset="0"/>
            </a:endParaRPr>
          </a:p>
          <a:p>
            <a:r>
              <a:rPr lang="en-US" altLang="zh-CN" i="1" dirty="0">
                <a:latin typeface="Times New Roman" panose="02020603050405020304" pitchFamily="18" charset="0"/>
                <a:cs typeface="Times New Roman" panose="02020603050405020304" pitchFamily="18" charset="0"/>
              </a:rPr>
              <a:t>Further explain:</a:t>
            </a:r>
          </a:p>
          <a:p>
            <a:r>
              <a:rPr lang="en-US" altLang="zh-CN" i="1" u="sng" dirty="0">
                <a:latin typeface="Times New Roman" panose="02020603050405020304" pitchFamily="18" charset="0"/>
                <a:cs typeface="Times New Roman" panose="02020603050405020304" pitchFamily="18" charset="0"/>
              </a:rPr>
              <a:t>Auto-routing initiated Mini Flash Crash: </a:t>
            </a:r>
            <a:r>
              <a:rPr lang="en-US" altLang="zh-CN" i="1" dirty="0">
                <a:latin typeface="Times New Roman" panose="02020603050405020304" pitchFamily="18" charset="0"/>
                <a:cs typeface="Times New Roman" panose="02020603050405020304" pitchFamily="18" charset="0"/>
              </a:rPr>
              <a:t>A trader submits an order to exchange A and, as exchange A is not displaying the NBBO, the part of the order matching the size of the Protected Quotation at exchange B will be routed to comply with the Order Protection rule. Once the Protected Quotation at exchange B is cleared, the resulting balance of orders will be ﬁlled at exchange A regardless of the prevailing liquidity at other trading venues, resulting in a Mini Flash Crash.</a:t>
            </a:r>
          </a:p>
        </p:txBody>
      </p:sp>
      <p:sp>
        <p:nvSpPr>
          <p:cNvPr id="4" name="灯片编号占位符 3"/>
          <p:cNvSpPr>
            <a:spLocks noGrp="1"/>
          </p:cNvSpPr>
          <p:nvPr>
            <p:ph type="sldNum" sz="quarter" idx="5"/>
          </p:nvPr>
        </p:nvSpPr>
        <p:spPr/>
        <p:txBody>
          <a:bodyPr/>
          <a:lstStyle/>
          <a:p>
            <a:fld id="{A8380D64-6F43-4C4D-BE6A-3F3482AA5165}" type="slidenum">
              <a:rPr lang="en-US" smtClean="0"/>
              <a:t>12</a:t>
            </a:fld>
            <a:endParaRPr lang="en-US"/>
          </a:p>
        </p:txBody>
      </p:sp>
    </p:spTree>
    <p:extLst>
      <p:ext uri="{BB962C8B-B14F-4D97-AF65-F5344CB8AC3E}">
        <p14:creationId xmlns:p14="http://schemas.microsoft.com/office/powerpoint/2010/main" val="122102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Following these deﬁnitions the paper classify 3488 (67.85%) of crashes as ISO-initiated and 238 (4.64%) as auto-routing-initiate;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So that an extremely high number of ISO marked trades can be immediately noticed, where they constitute the overwhelming majority of trades in the crashes.</a:t>
            </a:r>
          </a:p>
          <a:p>
            <a:r>
              <a:rPr lang="en-US" altLang="zh-CN" dirty="0"/>
              <a:t>-----While---</a:t>
            </a:r>
          </a:p>
          <a:p>
            <a:r>
              <a:rPr lang="en-US" altLang="zh-CN" dirty="0"/>
              <a:t> </a:t>
            </a:r>
          </a:p>
          <a:p>
            <a:r>
              <a:rPr lang="en-US" altLang="zh-CN" dirty="0">
                <a:latin typeface="Times New Roman" panose="02020603050405020304" pitchFamily="18" charset="0"/>
                <a:cs typeface="Times New Roman" panose="02020603050405020304" pitchFamily="18" charset="0"/>
              </a:rPr>
              <a:t>In many cases there is a signiﬁcant amount of liquidity on the other exchanges during the time frame of interest, available deeper in the order book. However, as the Order Protection rule only protects the Top of the Book, trades can occur at vastly inferior prices resulting in Mini Flash Crashes in a particular exchange.</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Finally, we speculate on who might be causing Mini Flash Crashes. ……</a:t>
            </a:r>
          </a:p>
          <a:p>
            <a:r>
              <a:rPr lang="en-US" altLang="zh-CN" dirty="0">
                <a:latin typeface="Times New Roman" panose="02020603050405020304" pitchFamily="18" charset="0"/>
                <a:cs typeface="Times New Roman" panose="02020603050405020304" pitchFamily="18" charset="0"/>
              </a:rPr>
              <a:t>ISO-initiated trades can only be executed by broker-dealers and traders with sponsored access. As typical institutional or retail investors do not have access to such trading mechanisms, they can clearly be ruled out as potential </a:t>
            </a:r>
            <a:r>
              <a:rPr lang="en-US" altLang="zh-CN" u="sng" dirty="0">
                <a:latin typeface="Times New Roman" panose="02020603050405020304" pitchFamily="18" charset="0"/>
                <a:cs typeface="Times New Roman" panose="02020603050405020304" pitchFamily="18" charset="0"/>
              </a:rPr>
              <a:t>per</a:t>
            </a:r>
            <a:r>
              <a:rPr lang="en-US" altLang="zh-CN" dirty="0">
                <a:latin typeface="Times New Roman" panose="02020603050405020304" pitchFamily="18" charset="0"/>
                <a:cs typeface="Times New Roman" panose="02020603050405020304" pitchFamily="18" charset="0"/>
              </a:rPr>
              <a:t>petrators. Given the speed and the magnitude of the crashes, it appears likely that Mini Flash Crashes are caused by HFT activity.</a:t>
            </a:r>
          </a:p>
          <a:p>
            <a:endParaRPr lang="en-US" altLang="zh-CN"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8380D64-6F43-4C4D-BE6A-3F3482AA5165}" type="slidenum">
              <a:rPr lang="en-US" smtClean="0"/>
              <a:t>13</a:t>
            </a:fld>
            <a:endParaRPr lang="en-US"/>
          </a:p>
        </p:txBody>
      </p:sp>
    </p:spTree>
    <p:extLst>
      <p:ext uri="{BB962C8B-B14F-4D97-AF65-F5344CB8AC3E}">
        <p14:creationId xmlns:p14="http://schemas.microsoft.com/office/powerpoint/2010/main" val="1792521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Despite the criticisms of computerized trading by the popular press and market participants, academic work has found little evidence that the practice is detrimental to ﬁnancial markets. </a:t>
            </a:r>
            <a:r>
              <a:rPr lang="en-US" altLang="zh-CN" dirty="0"/>
              <a:t>Recent studies show that, in general, computerized trading improves traditional measures of market quality and contributes to price discovery. </a:t>
            </a:r>
          </a:p>
          <a:p>
            <a:endParaRPr lang="en-US" altLang="zh-CN" dirty="0"/>
          </a:p>
          <a:p>
            <a:r>
              <a:rPr lang="en-US" altLang="zh-CN" dirty="0"/>
              <a:t>Previous studies are bounded by strong assumptions and only provide a summary parameters typical of econometric analysis. Also, they have focused on the great mass of the data where individual events such as Mini Flash Crashes, though extreme and unusual, can be easily overlooked. </a:t>
            </a:r>
          </a:p>
          <a:p>
            <a:endParaRPr lang="en-US" altLang="zh-CN" dirty="0"/>
          </a:p>
          <a:p>
            <a:r>
              <a:rPr lang="en-US" altLang="zh-CN" dirty="0"/>
              <a:t>In this section we examine market quality by placing Mini Flash Crashes at the </a:t>
            </a:r>
            <a:r>
              <a:rPr lang="en-US" altLang="zh-CN" dirty="0" err="1"/>
              <a:t>centre</a:t>
            </a:r>
            <a:r>
              <a:rPr lang="en-US" altLang="zh-CN" dirty="0"/>
              <a:t> of analysis with an event study and evaluate the diﬀerence in market liquidity 60 seconds before and after the occurrence of Mini Flash Crashes to find the relationship between the HFT activities and Liquidity Shocks.</a:t>
            </a:r>
            <a:endParaRPr lang="zh-CN" altLang="en-US" dirty="0"/>
          </a:p>
        </p:txBody>
      </p:sp>
      <p:sp>
        <p:nvSpPr>
          <p:cNvPr id="4" name="灯片编号占位符 3"/>
          <p:cNvSpPr>
            <a:spLocks noGrp="1"/>
          </p:cNvSpPr>
          <p:nvPr>
            <p:ph type="sldNum" sz="quarter" idx="5"/>
          </p:nvPr>
        </p:nvSpPr>
        <p:spPr/>
        <p:txBody>
          <a:bodyPr/>
          <a:lstStyle/>
          <a:p>
            <a:fld id="{A8380D64-6F43-4C4D-BE6A-3F3482AA5165}" type="slidenum">
              <a:rPr lang="en-US" smtClean="0"/>
              <a:t>14</a:t>
            </a:fld>
            <a:endParaRPr lang="en-US"/>
          </a:p>
        </p:txBody>
      </p:sp>
    </p:spTree>
    <p:extLst>
      <p:ext uri="{BB962C8B-B14F-4D97-AF65-F5344CB8AC3E}">
        <p14:creationId xmlns:p14="http://schemas.microsoft.com/office/powerpoint/2010/main" val="426092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Deﬁne </a:t>
            </a:r>
            <a:r>
              <a:rPr lang="en-US" altLang="zh-CN" dirty="0" err="1"/>
              <a:t>midprice</a:t>
            </a:r>
            <a:r>
              <a:rPr lang="en-US" altLang="zh-CN" dirty="0"/>
              <a:t> as the average of the quoted bid and oﬀer…. And compute the spread as:</a:t>
            </a:r>
          </a:p>
          <a:p>
            <a:r>
              <a:rPr lang="en-US" altLang="zh-CN" i="1" dirty="0"/>
              <a:t>(The quoted spread is divided by </a:t>
            </a:r>
            <a:r>
              <a:rPr lang="en-US" altLang="zh-CN" i="1" dirty="0" err="1"/>
              <a:t>midprice</a:t>
            </a:r>
            <a:r>
              <a:rPr lang="en-US" altLang="zh-CN" i="1" dirty="0"/>
              <a:t> in order to account for pricing diﬀerential between low priced and high priced stocks.)</a:t>
            </a:r>
          </a:p>
          <a:p>
            <a:endParaRPr lang="en-US" altLang="zh-CN" i="1" dirty="0"/>
          </a:p>
          <a:p>
            <a:r>
              <a:rPr lang="en-US" altLang="zh-CN" i="0" dirty="0"/>
              <a:t>We evaluate the spread resulting from the quotes of the exchange where the Mini Flash Crash will occur, termed </a:t>
            </a:r>
            <a:r>
              <a:rPr lang="en-US" altLang="zh-CN" b="1" i="0" dirty="0"/>
              <a:t>Exchange Spread</a:t>
            </a:r>
          </a:p>
          <a:p>
            <a:r>
              <a:rPr lang="en-US" altLang="zh-CN" i="0" dirty="0"/>
              <a:t>and also observing the NBBO derived </a:t>
            </a:r>
            <a:r>
              <a:rPr lang="en-US" altLang="zh-CN" i="0" dirty="0" err="1"/>
              <a:t>midprice</a:t>
            </a:r>
            <a:r>
              <a:rPr lang="en-US" altLang="zh-CN" i="0" dirty="0"/>
              <a:t> spread, termed </a:t>
            </a:r>
            <a:r>
              <a:rPr lang="en-US" altLang="zh-CN" b="1" i="0" dirty="0"/>
              <a:t>NBBO Spread</a:t>
            </a:r>
            <a:r>
              <a:rPr lang="en-US" altLang="zh-CN" i="0" dirty="0"/>
              <a:t>.</a:t>
            </a:r>
          </a:p>
          <a:p>
            <a:endParaRPr lang="en-US" altLang="zh-CN" i="0" dirty="0"/>
          </a:p>
          <a:p>
            <a:r>
              <a:rPr lang="en-US" altLang="zh-CN" i="0" dirty="0"/>
              <a:t>The figures show that Mini Flash Crashes have detrimental impact on the Exchange Spread and NBBO Spread. In the 60 seconds prior to the occurrence of a Mini Flash Crash both NBBO Spread and Exchange Spread are stable (</a:t>
            </a:r>
            <a:r>
              <a:rPr lang="en-US" altLang="zh-CN" i="1" dirty="0"/>
              <a:t>and equal on average to 0.24% and 0.46% respectively</a:t>
            </a:r>
            <a:r>
              <a:rPr lang="en-US" altLang="zh-CN" i="0" dirty="0"/>
              <a:t>. ) Both NBBO Spread and Exchange Spread rapidly increase after the Mini Flash Crash</a:t>
            </a:r>
            <a:r>
              <a:rPr lang="en-US" altLang="zh-CN" i="1" dirty="0"/>
              <a:t>( to 0.58% and 1.32% ) </a:t>
            </a:r>
            <a:r>
              <a:rPr lang="en-US" altLang="zh-CN" i="0" dirty="0"/>
              <a:t>in the following 60 seconds</a:t>
            </a:r>
            <a:r>
              <a:rPr lang="en-US" altLang="zh-CN" i="1" dirty="0"/>
              <a:t>( which amounts to increases of 141.60% and 188.05% respectively. ) </a:t>
            </a:r>
            <a:r>
              <a:rPr lang="en-US" altLang="zh-CN" i="0" dirty="0"/>
              <a:t>Furthermore, we notice that even though Mini Flash Crashes occur extremely fast (within 1.5 seconds by deﬁnition), their impact on quoted spread persisted for the whole 60 seconds afterwards.</a:t>
            </a:r>
          </a:p>
          <a:p>
            <a:endParaRPr lang="en-US" altLang="zh-CN" i="0" dirty="0"/>
          </a:p>
          <a:p>
            <a:endParaRPr lang="en-US" altLang="zh-CN" i="1" dirty="0"/>
          </a:p>
          <a:p>
            <a:endParaRPr lang="en-US" altLang="zh-CN" i="1" dirty="0"/>
          </a:p>
          <a:p>
            <a:endParaRPr lang="en-US" altLang="zh-CN" i="1" dirty="0"/>
          </a:p>
          <a:p>
            <a:endParaRPr lang="en-US" altLang="zh-CN" i="1" dirty="0"/>
          </a:p>
          <a:p>
            <a:endParaRPr lang="zh-CN" altLang="en-US" dirty="0"/>
          </a:p>
        </p:txBody>
      </p:sp>
      <p:sp>
        <p:nvSpPr>
          <p:cNvPr id="4" name="灯片编号占位符 3"/>
          <p:cNvSpPr>
            <a:spLocks noGrp="1"/>
          </p:cNvSpPr>
          <p:nvPr>
            <p:ph type="sldNum" sz="quarter" idx="5"/>
          </p:nvPr>
        </p:nvSpPr>
        <p:spPr/>
        <p:txBody>
          <a:bodyPr/>
          <a:lstStyle/>
          <a:p>
            <a:fld id="{A8380D64-6F43-4C4D-BE6A-3F3482AA5165}" type="slidenum">
              <a:rPr lang="en-US" smtClean="0"/>
              <a:t>15</a:t>
            </a:fld>
            <a:endParaRPr lang="en-US"/>
          </a:p>
        </p:txBody>
      </p:sp>
    </p:spTree>
    <p:extLst>
      <p:ext uri="{BB962C8B-B14F-4D97-AF65-F5344CB8AC3E}">
        <p14:creationId xmlns:p14="http://schemas.microsoft.com/office/powerpoint/2010/main" val="194928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Next, we evaluate the percentage of locked and crossed NBBO quotes among all quotes before and after the Mini Flash Crashes.</a:t>
            </a:r>
          </a:p>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b="1" dirty="0">
                <a:latin typeface="Times New Roman" panose="02020603050405020304" pitchFamily="18" charset="0"/>
                <a:cs typeface="Times New Roman" panose="02020603050405020304" pitchFamily="18" charset="0"/>
              </a:rPr>
              <a:t>Locked and crossed NBBO quotes </a:t>
            </a:r>
            <a:r>
              <a:rPr lang="zh-CN" altLang="en-US" dirty="0">
                <a:latin typeface="Times New Roman" panose="02020603050405020304" pitchFamily="18" charset="0"/>
                <a:cs typeface="Times New Roman" panose="02020603050405020304" pitchFamily="18" charset="0"/>
              </a:rPr>
              <a:t>occur in a given security when the National Best Bid is higher than, or equal to, the National Best Oﬀer</a:t>
            </a:r>
            <a:endParaRPr lang="en-US" altLang="zh-CN"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This kind of quotes are prohibited by Reg NMS, Because these quotes present risk-less proﬁt for the fastest traders as they can proﬁt by simultaneously buying the security at the crossed oﬀer quote and selling it at the crossed bid quote.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zh-CN" altLang="en-US" dirty="0">
              <a:latin typeface="Times New Roman" panose="02020603050405020304" pitchFamily="18" charset="0"/>
              <a:cs typeface="Times New Roman" panose="02020603050405020304" pitchFamily="18" charset="0"/>
            </a:endParaRPr>
          </a:p>
          <a:p>
            <a:r>
              <a:rPr lang="en-US" altLang="zh-CN" dirty="0"/>
              <a:t>The left Figure shows </a:t>
            </a:r>
            <a:r>
              <a:rPr lang="en-US" altLang="zh-CN" b="1" dirty="0">
                <a:latin typeface="Times New Roman" panose="02020603050405020304" pitchFamily="18" charset="0"/>
                <a:cs typeface="Times New Roman" panose="02020603050405020304" pitchFamily="18" charset="0"/>
              </a:rPr>
              <a:t>Mini Flash Crashes have major impact on the increase of the percentage of these crossed quotes</a:t>
            </a:r>
            <a:endParaRPr lang="zh-CN" altLang="en-US" dirty="0"/>
          </a:p>
        </p:txBody>
      </p:sp>
      <p:sp>
        <p:nvSpPr>
          <p:cNvPr id="4" name="灯片编号占位符 3"/>
          <p:cNvSpPr>
            <a:spLocks noGrp="1"/>
          </p:cNvSpPr>
          <p:nvPr>
            <p:ph type="sldNum" sz="quarter" idx="5"/>
          </p:nvPr>
        </p:nvSpPr>
        <p:spPr/>
        <p:txBody>
          <a:bodyPr/>
          <a:lstStyle/>
          <a:p>
            <a:fld id="{A8380D64-6F43-4C4D-BE6A-3F3482AA5165}" type="slidenum">
              <a:rPr lang="en-US" smtClean="0"/>
              <a:t>16</a:t>
            </a:fld>
            <a:endParaRPr lang="en-US"/>
          </a:p>
        </p:txBody>
      </p:sp>
    </p:spTree>
    <p:extLst>
      <p:ext uri="{BB962C8B-B14F-4D97-AF65-F5344CB8AC3E}">
        <p14:creationId xmlns:p14="http://schemas.microsoft.com/office/powerpoint/2010/main" val="2922320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Finally we </a:t>
            </a:r>
            <a:r>
              <a:rPr lang="en-US" altLang="zh-CN" dirty="0" err="1"/>
              <a:t>analyse</a:t>
            </a:r>
            <a:r>
              <a:rPr lang="en-US" altLang="zh-CN" dirty="0"/>
              <a:t> the average quoted volume, as measured by the number of shares, at the NBBO before and after the Mini Flash Crashes.</a:t>
            </a:r>
          </a:p>
          <a:p>
            <a:endParaRPr lang="en-US" altLang="zh-CN" dirty="0"/>
          </a:p>
          <a:p>
            <a:r>
              <a:rPr lang="en-US" altLang="zh-CN" dirty="0"/>
              <a:t>The left figures show the average quoted liquidity at the National Best Bid (upper graph) and National Best Oﬀer (lower graph) in the 60 second period before and after the occurrence of  Mini Flash Crash. The Y-axis is in log scale. We can see that quoted volume at the NBBO decreases after the Crashes. </a:t>
            </a:r>
          </a:p>
          <a:p>
            <a:endParaRPr lang="en-US" altLang="zh-CN" dirty="0"/>
          </a:p>
          <a:p>
            <a:r>
              <a:rPr lang="en-US" altLang="zh-CN" dirty="0"/>
              <a:t>The right figures show the decrease in the quoted volume for the exchanges where the Mini Flash Crash occurred.</a:t>
            </a:r>
          </a:p>
          <a:p>
            <a:endParaRPr lang="en-US" altLang="zh-CN" dirty="0"/>
          </a:p>
          <a:p>
            <a:r>
              <a:rPr lang="en-US" altLang="zh-CN" dirty="0"/>
              <a:t>From the analysis of quoted liquidity we note that even though there is reduction in quoted liquidity both on the oﬀer and bid side after the occurrence</a:t>
            </a:r>
          </a:p>
          <a:p>
            <a:r>
              <a:rPr lang="en-US" altLang="zh-CN" dirty="0"/>
              <a:t>of Mini Flash Crashes, this reduction is asymmetric as the decrease is greater on the bid, and in fact there appeared to be sell-side pressure in the markets after the crash.</a:t>
            </a:r>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8380D64-6F43-4C4D-BE6A-3F3482AA5165}" type="slidenum">
              <a:rPr lang="en-US" smtClean="0"/>
              <a:t>17</a:t>
            </a:fld>
            <a:endParaRPr lang="en-US"/>
          </a:p>
        </p:txBody>
      </p:sp>
    </p:spTree>
    <p:extLst>
      <p:ext uri="{BB962C8B-B14F-4D97-AF65-F5344CB8AC3E}">
        <p14:creationId xmlns:p14="http://schemas.microsoft.com/office/powerpoint/2010/main" val="545660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Today’s traders operate in a tiered market environment where co-location and direct data feeds have made it possible for some participants to obtain tremendous speed advantage. They rapidly submit orders and instantaneously </a:t>
            </a:r>
            <a:r>
              <a:rPr lang="en-US" altLang="zh-CN" dirty="0" err="1"/>
              <a:t>canceledthem</a:t>
            </a:r>
            <a:r>
              <a:rPr lang="en-US" altLang="zh-CN" dirty="0"/>
              <a:t>. ---Which creates a false sense of overpriced supply and </a:t>
            </a:r>
          </a:p>
          <a:p>
            <a:r>
              <a:rPr lang="en-US" altLang="zh-CN" dirty="0"/>
              <a:t>Demand for a stock. Hence leading to the artificial liquidity.</a:t>
            </a:r>
          </a:p>
          <a:p>
            <a:endParaRPr lang="en-US" altLang="zh-CN" dirty="0"/>
          </a:p>
          <a:p>
            <a:r>
              <a:rPr lang="en-US" altLang="zh-CN" dirty="0"/>
              <a:t>However, Mini Flash Crashes present a unique opportunity to analyze displayed liquidity at a time of severe stress, as it is presumed that due to the speed of the crashes it is not possible to predict them and withdraw liquidity by cancelling resting limit orders.</a:t>
            </a:r>
          </a:p>
          <a:p>
            <a:endParaRPr lang="en-US" altLang="zh-CN" dirty="0"/>
          </a:p>
          <a:p>
            <a:r>
              <a:rPr lang="en-US" altLang="zh-CN" dirty="0"/>
              <a:t>The figure below shows the Statistics of Mini Flash Crashes with Fleeting Liquidity phenomenon </a:t>
            </a:r>
            <a:endParaRPr lang="zh-CN" altLang="en-US" dirty="0"/>
          </a:p>
        </p:txBody>
      </p:sp>
      <p:sp>
        <p:nvSpPr>
          <p:cNvPr id="4" name="灯片编号占位符 3"/>
          <p:cNvSpPr>
            <a:spLocks noGrp="1"/>
          </p:cNvSpPr>
          <p:nvPr>
            <p:ph type="sldNum" sz="quarter" idx="5"/>
          </p:nvPr>
        </p:nvSpPr>
        <p:spPr/>
        <p:txBody>
          <a:bodyPr/>
          <a:lstStyle/>
          <a:p>
            <a:fld id="{A8380D64-6F43-4C4D-BE6A-3F3482AA5165}" type="slidenum">
              <a:rPr lang="en-US" smtClean="0"/>
              <a:t>18</a:t>
            </a:fld>
            <a:endParaRPr lang="en-US"/>
          </a:p>
        </p:txBody>
      </p:sp>
    </p:spTree>
    <p:extLst>
      <p:ext uri="{BB962C8B-B14F-4D97-AF65-F5344CB8AC3E}">
        <p14:creationId xmlns:p14="http://schemas.microsoft.com/office/powerpoint/2010/main" val="375157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FleetLiq</a:t>
            </a:r>
            <a:r>
              <a:rPr lang="en-US" altLang="zh-CN" dirty="0"/>
              <a:t> is the dependent variable whose value is equal 0 if the crash did not experience the phenomenon of Fleeting Liquidity, and 1 if it did;</a:t>
            </a:r>
          </a:p>
          <a:p>
            <a:endParaRPr lang="en-US" altLang="zh-CN" dirty="0"/>
          </a:p>
          <a:p>
            <a:r>
              <a:rPr lang="en-US" altLang="zh-CN" dirty="0"/>
              <a:t>Time is the time of the crash in milliseconds; </a:t>
            </a:r>
          </a:p>
          <a:p>
            <a:r>
              <a:rPr lang="en-US" altLang="zh-CN" dirty="0"/>
              <a:t>%</a:t>
            </a:r>
            <a:r>
              <a:rPr lang="en-US" altLang="zh-CN" dirty="0" err="1"/>
              <a:t>PriceChange</a:t>
            </a:r>
            <a:r>
              <a:rPr lang="en-US" altLang="zh-CN" dirty="0"/>
              <a:t> is the absolute percentage price change in a crash;</a:t>
            </a:r>
          </a:p>
          <a:p>
            <a:r>
              <a:rPr lang="en-US" altLang="zh-CN" dirty="0" err="1"/>
              <a:t>Exch</a:t>
            </a:r>
            <a:r>
              <a:rPr lang="en-US" altLang="zh-CN" dirty="0"/>
              <a:t> an indicator variable equal to 1 if the crash occurred on NYSE, 2 if it occurred on Nasdaq, 3 if it occurred on ARCA, 4 if it occurred on AMEX, 5 if it occurred on BATS and 6 if it occurred on ISE;</a:t>
            </a:r>
          </a:p>
          <a:p>
            <a:r>
              <a:rPr lang="en-US" altLang="zh-CN" dirty="0"/>
              <a:t>Vol is the total volume in the crash; </a:t>
            </a:r>
          </a:p>
          <a:p>
            <a:r>
              <a:rPr lang="en-US" altLang="zh-CN" dirty="0" err="1"/>
              <a:t>UpDown</a:t>
            </a:r>
            <a:r>
              <a:rPr lang="en-US" altLang="zh-CN" dirty="0"/>
              <a:t> is an indicator variable equal to 0 if it was a down crash, and 1 if it was an up crash;</a:t>
            </a:r>
          </a:p>
          <a:p>
            <a:r>
              <a:rPr lang="en-US" altLang="zh-CN" dirty="0" err="1"/>
              <a:t>NoTrades</a:t>
            </a:r>
            <a:r>
              <a:rPr lang="en-US" altLang="zh-CN" dirty="0"/>
              <a:t> is the number of trades in a crash;</a:t>
            </a:r>
          </a:p>
          <a:p>
            <a:r>
              <a:rPr lang="en-US" altLang="zh-CN" dirty="0"/>
              <a:t>Type is an indicator variable equal to 1 if the crash was ISO-initiated, 2 if it was auto-routing-initiated, and 3 if it is unclassiﬁed;</a:t>
            </a:r>
          </a:p>
          <a:p>
            <a:endParaRPr lang="en-US" altLang="zh-CN" dirty="0"/>
          </a:p>
          <a:p>
            <a:endParaRPr lang="en-US" altLang="zh-CN" dirty="0"/>
          </a:p>
          <a:p>
            <a:endParaRPr lang="en-US" altLang="zh-CN" dirty="0"/>
          </a:p>
          <a:p>
            <a:endParaRPr lang="en-US" altLang="zh-CN" dirty="0"/>
          </a:p>
        </p:txBody>
      </p:sp>
      <p:sp>
        <p:nvSpPr>
          <p:cNvPr id="4" name="灯片编号占位符 3"/>
          <p:cNvSpPr>
            <a:spLocks noGrp="1"/>
          </p:cNvSpPr>
          <p:nvPr>
            <p:ph type="sldNum" sz="quarter" idx="5"/>
          </p:nvPr>
        </p:nvSpPr>
        <p:spPr/>
        <p:txBody>
          <a:bodyPr/>
          <a:lstStyle/>
          <a:p>
            <a:fld id="{A8380D64-6F43-4C4D-BE6A-3F3482AA5165}" type="slidenum">
              <a:rPr lang="en-US" smtClean="0"/>
              <a:t>19</a:t>
            </a:fld>
            <a:endParaRPr lang="en-US"/>
          </a:p>
        </p:txBody>
      </p:sp>
    </p:spTree>
    <p:extLst>
      <p:ext uri="{BB962C8B-B14F-4D97-AF65-F5344CB8AC3E}">
        <p14:creationId xmlns:p14="http://schemas.microsoft.com/office/powerpoint/2010/main" val="1452577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two variables, Time and Vol, are signiﬁcant at the 1% level, and </a:t>
            </a:r>
            <a:r>
              <a:rPr lang="en-US" altLang="zh-CN" dirty="0" err="1"/>
              <a:t>NbTrades</a:t>
            </a:r>
            <a:r>
              <a:rPr lang="en-US" altLang="zh-CN" dirty="0"/>
              <a:t> is signiﬁcant at the 5% level</a:t>
            </a:r>
          </a:p>
          <a:p>
            <a:r>
              <a:rPr lang="en-US" altLang="zh-CN" dirty="0"/>
              <a:t>all three coeﬃcients are negative, implying that Fleeting Liquidity is characteristic of ultra-fast Mini Flash Crashes of small volume and a small number of trades. </a:t>
            </a:r>
          </a:p>
        </p:txBody>
      </p:sp>
      <p:sp>
        <p:nvSpPr>
          <p:cNvPr id="4" name="灯片编号占位符 3"/>
          <p:cNvSpPr>
            <a:spLocks noGrp="1"/>
          </p:cNvSpPr>
          <p:nvPr>
            <p:ph type="sldNum" sz="quarter" idx="5"/>
          </p:nvPr>
        </p:nvSpPr>
        <p:spPr/>
        <p:txBody>
          <a:bodyPr/>
          <a:lstStyle/>
          <a:p>
            <a:fld id="{A8380D64-6F43-4C4D-BE6A-3F3482AA5165}" type="slidenum">
              <a:rPr lang="en-US" smtClean="0"/>
              <a:t>20</a:t>
            </a:fld>
            <a:endParaRPr lang="en-US"/>
          </a:p>
        </p:txBody>
      </p:sp>
    </p:spTree>
    <p:extLst>
      <p:ext uri="{BB962C8B-B14F-4D97-AF65-F5344CB8AC3E}">
        <p14:creationId xmlns:p14="http://schemas.microsoft.com/office/powerpoint/2010/main" val="2298342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8380D64-6F43-4C4D-BE6A-3F3482AA5165}" type="slidenum">
              <a:rPr lang="en-US" smtClean="0"/>
              <a:t>3</a:t>
            </a:fld>
            <a:endParaRPr lang="en-US"/>
          </a:p>
        </p:txBody>
      </p:sp>
    </p:spTree>
    <p:extLst>
      <p:ext uri="{BB962C8B-B14F-4D97-AF65-F5344CB8AC3E}">
        <p14:creationId xmlns:p14="http://schemas.microsoft.com/office/powerpoint/2010/main" val="1083768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A8380D64-6F43-4C4D-BE6A-3F3482AA5165}" type="slidenum">
              <a:rPr lang="en-US" smtClean="0"/>
              <a:t>21</a:t>
            </a:fld>
            <a:endParaRPr lang="en-US"/>
          </a:p>
        </p:txBody>
      </p:sp>
    </p:spTree>
    <p:extLst>
      <p:ext uri="{BB962C8B-B14F-4D97-AF65-F5344CB8AC3E}">
        <p14:creationId xmlns:p14="http://schemas.microsoft.com/office/powerpoint/2010/main" val="1745747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Finding that Mini Flash Crashes are the product of market regulation.</a:t>
            </a:r>
          </a:p>
          <a:p>
            <a:endParaRPr lang="en-US" altLang="zh-CN" dirty="0"/>
          </a:p>
          <a:p>
            <a:endParaRPr lang="en-US" altLang="zh-CN" dirty="0"/>
          </a:p>
          <a:p>
            <a:r>
              <a:rPr lang="en-US" altLang="zh-CN" dirty="0"/>
              <a:t>Dislikes: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t>Derived the cause and impact of mini flash crash based on descriptive analysis and event study, lack of </a:t>
            </a:r>
            <a:r>
              <a:rPr lang="en-US" altLang="zh-CN" dirty="0" err="1"/>
              <a:t>econo</a:t>
            </a:r>
            <a:r>
              <a:rPr lang="en-US" altLang="zh-CN" u="sng" dirty="0" err="1"/>
              <a:t>me</a:t>
            </a:r>
            <a:r>
              <a:rPr lang="en-US" altLang="zh-CN" dirty="0" err="1"/>
              <a:t>tic</a:t>
            </a:r>
            <a:r>
              <a:rPr lang="en-US" altLang="zh-CN" dirty="0"/>
              <a:t> analysis to be more reliable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The logit regression model didn’t address the main cause of the mini flash crash, it only focused on the relationship between the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Artificial liquidity and the characteristics of mini flash crash. So I think this paper’s empirical study process kind of deviate from the research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Target.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i="1" dirty="0">
                <a:latin typeface="Times New Roman" panose="02020603050405020304" pitchFamily="18" charset="0"/>
                <a:cs typeface="Times New Roman" panose="02020603050405020304" pitchFamily="18" charset="0"/>
              </a:rPr>
              <a:t>The paper criticized the Top of Book Protection as the main cause for such crashes, and came up with the full order-book protection proposal.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i="1" dirty="0">
                <a:latin typeface="Times New Roman" panose="02020603050405020304" pitchFamily="18" charset="0"/>
                <a:cs typeface="Times New Roman" panose="02020603050405020304" pitchFamily="18" charset="0"/>
              </a:rPr>
              <a:t>However, such a requirement for market participants to comply with the same trade-through protection for the entire Depth of the Book quotations would be extremely costly and complex.</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latin typeface="Times New Roman" panose="02020603050405020304" pitchFamily="18" charset="0"/>
                <a:cs typeface="Times New Roman" panose="02020603050405020304" pitchFamily="18" charset="0"/>
              </a:rPr>
              <a:t>The author also claimed that the regulators should consider the banning of ISOs, which will harm the efficiency for high frequency traders.</a:t>
            </a:r>
            <a:endParaRPr lang="en-US" altLang="zh-CN" dirty="0"/>
          </a:p>
        </p:txBody>
      </p:sp>
      <p:sp>
        <p:nvSpPr>
          <p:cNvPr id="4" name="灯片编号占位符 3"/>
          <p:cNvSpPr>
            <a:spLocks noGrp="1"/>
          </p:cNvSpPr>
          <p:nvPr>
            <p:ph type="sldNum" sz="quarter" idx="5"/>
          </p:nvPr>
        </p:nvSpPr>
        <p:spPr/>
        <p:txBody>
          <a:bodyPr/>
          <a:lstStyle/>
          <a:p>
            <a:fld id="{A8380D64-6F43-4C4D-BE6A-3F3482AA5165}" type="slidenum">
              <a:rPr lang="en-US" smtClean="0"/>
              <a:t>22</a:t>
            </a:fld>
            <a:endParaRPr lang="en-US"/>
          </a:p>
        </p:txBody>
      </p:sp>
    </p:spTree>
    <p:extLst>
      <p:ext uri="{BB962C8B-B14F-4D97-AF65-F5344CB8AC3E}">
        <p14:creationId xmlns:p14="http://schemas.microsoft.com/office/powerpoint/2010/main" val="382077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8380D64-6F43-4C4D-BE6A-3F3482AA5165}" type="slidenum">
              <a:rPr lang="en-US" smtClean="0"/>
              <a:t>23</a:t>
            </a:fld>
            <a:endParaRPr lang="en-US"/>
          </a:p>
        </p:txBody>
      </p:sp>
    </p:spTree>
    <p:extLst>
      <p:ext uri="{BB962C8B-B14F-4D97-AF65-F5344CB8AC3E}">
        <p14:creationId xmlns:p14="http://schemas.microsoft.com/office/powerpoint/2010/main" val="204174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(1)High frequency trading (HFT) gained prominence in the media after May 6th 2010, the day when the U.S stock market experienced one of its most severe price drops in history.</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(2)May 6 started as an unusually turbulent day for the U.S stock markets, the Dow Jones Industrial Average (DJIA) index dropped by almost 9% from the open The crash was so rapid that the index tumbled 900 points in less than 5 minutes, but recovered the bulk of its losses in the next 15 minutes of trading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(3)Regulation National Market System (NMS) is a set of rules passed by the </a:t>
            </a:r>
            <a:r>
              <a:rPr lang="en-US" altLang="zh-CN" sz="1200" b="0" i="0" u="sng" kern="1200" dirty="0">
                <a:solidFill>
                  <a:schemeClr val="tx1"/>
                </a:solidFill>
                <a:effectLst/>
                <a:latin typeface="+mn-lt"/>
                <a:ea typeface="+mn-ea"/>
                <a:cs typeface="+mn-cs"/>
                <a:hlinkClick r:id="rId3"/>
              </a:rPr>
              <a:t>Securities and Exchange Commission (SEC),</a:t>
            </a:r>
            <a:r>
              <a:rPr lang="en-US" altLang="zh-CN" sz="1200" b="0" i="0" kern="1200" dirty="0">
                <a:solidFill>
                  <a:schemeClr val="tx1"/>
                </a:solidFill>
                <a:effectLst/>
                <a:latin typeface="+mn-lt"/>
                <a:ea typeface="+mn-ea"/>
                <a:cs typeface="+mn-cs"/>
              </a:rPr>
              <a:t> which looks to improve the U.S. exchanges through improved fairness in price execution as well as improve the displaying of quotes and amount and access to market data.</a:t>
            </a:r>
            <a:endParaRPr lang="en-US" altLang="zh-CN" sz="12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(4)An order book is an electronic list of buy and sell orders for a specific security or financial instrument organized by </a:t>
            </a:r>
            <a:r>
              <a:rPr lang="en-US" altLang="zh-CN" sz="1200" b="0" i="0" u="sng" kern="1200" dirty="0">
                <a:solidFill>
                  <a:schemeClr val="tx1"/>
                </a:solidFill>
                <a:effectLst/>
                <a:latin typeface="+mn-lt"/>
                <a:ea typeface="+mn-ea"/>
                <a:cs typeface="+mn-cs"/>
                <a:hlinkClick r:id="rId4"/>
              </a:rPr>
              <a:t>price level</a:t>
            </a:r>
            <a:r>
              <a:rPr lang="en-US" altLang="zh-CN" sz="1200" b="0" i="0" kern="1200" dirty="0">
                <a:solidFill>
                  <a:schemeClr val="tx1"/>
                </a:solidFill>
                <a:effectLst/>
                <a:latin typeface="+mn-lt"/>
                <a:ea typeface="+mn-ea"/>
                <a:cs typeface="+mn-cs"/>
              </a:rPr>
              <a:t>.</a:t>
            </a:r>
            <a:endParaRPr lang="en-US" altLang="zh-CN" sz="12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b="0" i="0" kern="1200" dirty="0">
                <a:solidFill>
                  <a:schemeClr val="tx1"/>
                </a:solidFill>
                <a:effectLst/>
                <a:latin typeface="+mn-lt"/>
                <a:ea typeface="+mn-ea"/>
                <a:cs typeface="+mn-cs"/>
              </a:rPr>
              <a:t>The top of the book is where you‘ll find the highest bid and lowest ask prices</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which is the NBBO(The National Best Bid and Offer)</a:t>
            </a:r>
            <a:endParaRPr lang="en-US" altLang="zh-CN" sz="12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The top of the book protection is one of the </a:t>
            </a:r>
            <a:r>
              <a:rPr lang="en-US" altLang="zh-CN" sz="1200" b="0" i="0" u="sng" kern="1200" dirty="0">
                <a:solidFill>
                  <a:schemeClr val="tx1"/>
                </a:solidFill>
                <a:effectLst/>
                <a:latin typeface="+mn-lt"/>
                <a:ea typeface="+mn-ea"/>
                <a:cs typeface="+mn-cs"/>
                <a:hlinkClick r:id="rId5"/>
              </a:rPr>
              <a:t>Order Protection Rule</a:t>
            </a:r>
            <a:r>
              <a:rPr lang="en-US" altLang="zh-CN" sz="1200" b="0" i="0" kern="1200" dirty="0">
                <a:solidFill>
                  <a:schemeClr val="tx1"/>
                </a:solidFill>
                <a:effectLst/>
                <a:latin typeface="+mn-lt"/>
                <a:ea typeface="+mn-ea"/>
                <a:cs typeface="+mn-cs"/>
              </a:rPr>
              <a:t> aims to ensure that investors receive the best price when their order is executed ,this rule is aimed at removing trading through activities(to avoid that the orders are executed at a worse price)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2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(5)Intermarket sweep orders (ISO)  is a type of stock market order that sweep several different market centers and scoop up as many shares as possible from them all.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An ISO is a limit order designated for quick and automatic execution in a and can be executed at the target market even when another market center is publishing a better quotation. Without the need to search for the best quote during their execution, such orders can possibly achieve faster execution than regular market orders.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2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When submitting an ISO, the submitting investor also needs to fulﬁll Regulation NMS order protection rules by concurrently sending orders to other market </a:t>
            </a:r>
            <a:r>
              <a:rPr lang="en-US" altLang="zh-CN" sz="1200" dirty="0" err="1">
                <a:latin typeface="Times New Roman" panose="02020603050405020304" pitchFamily="18" charset="0"/>
                <a:cs typeface="Times New Roman" panose="02020603050405020304" pitchFamily="18" charset="0"/>
              </a:rPr>
              <a:t>centres</a:t>
            </a:r>
            <a:r>
              <a:rPr lang="en-US" altLang="zh-CN" sz="1200" dirty="0">
                <a:latin typeface="Times New Roman" panose="02020603050405020304" pitchFamily="18" charset="0"/>
                <a:cs typeface="Times New Roman" panose="02020603050405020304" pitchFamily="18" charset="0"/>
              </a:rPr>
              <a:t> with Protected Quotations.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2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Importantly, ISO orders are not subject to auto-routing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The sweep ends when the order quantity is satisﬁed, the limit price is reached,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zh-CN" sz="1200"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A8380D64-6F43-4C4D-BE6A-3F3482AA5165}" type="slidenum">
              <a:rPr lang="en-US" smtClean="0"/>
              <a:t>4</a:t>
            </a:fld>
            <a:endParaRPr lang="en-US"/>
          </a:p>
        </p:txBody>
      </p:sp>
    </p:spTree>
    <p:extLst>
      <p:ext uri="{BB962C8B-B14F-4D97-AF65-F5344CB8AC3E}">
        <p14:creationId xmlns:p14="http://schemas.microsoft.com/office/powerpoint/2010/main" val="411047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Mini Flash Crashes are abrupt and severe price changes that occur in an extremely short period.</a:t>
            </a:r>
          </a:p>
          <a:p>
            <a:r>
              <a:rPr lang="en-US" altLang="zh-CN" dirty="0"/>
              <a:t>They are scaled down versions of the May 6th 2010 Flash Crash. </a:t>
            </a:r>
            <a:endParaRPr lang="zh-CN" altLang="en-US" dirty="0"/>
          </a:p>
        </p:txBody>
      </p:sp>
      <p:sp>
        <p:nvSpPr>
          <p:cNvPr id="4" name="灯片编号占位符 3"/>
          <p:cNvSpPr>
            <a:spLocks noGrp="1"/>
          </p:cNvSpPr>
          <p:nvPr>
            <p:ph type="sldNum" sz="quarter" idx="5"/>
          </p:nvPr>
        </p:nvSpPr>
        <p:spPr/>
        <p:txBody>
          <a:bodyPr/>
          <a:lstStyle/>
          <a:p>
            <a:fld id="{A8380D64-6F43-4C4D-BE6A-3F3482AA5165}" type="slidenum">
              <a:rPr lang="en-US" smtClean="0"/>
              <a:t>5</a:t>
            </a:fld>
            <a:endParaRPr lang="en-US"/>
          </a:p>
        </p:txBody>
      </p:sp>
    </p:spTree>
    <p:extLst>
      <p:ext uri="{BB962C8B-B14F-4D97-AF65-F5344CB8AC3E}">
        <p14:creationId xmlns:p14="http://schemas.microsoft.com/office/powerpoint/2010/main" val="243402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section provides a survey of previous literature and defines Mini Flash Crashes</a:t>
            </a:r>
          </a:p>
          <a:p>
            <a:endParaRPr lang="en-US" altLang="zh-CN" dirty="0"/>
          </a:p>
          <a:p>
            <a:r>
              <a:rPr lang="en-US" altLang="zh-CN" dirty="0"/>
              <a:t>Previous research has mainly focused on the cause of the May 6th 2010 Flash Crash. </a:t>
            </a:r>
          </a:p>
          <a:p>
            <a:r>
              <a:rPr lang="en-US" altLang="zh-CN" dirty="0"/>
              <a:t>(1)The joint report of the SEC and the Commodity Futures Trading Commission (2010) attributed a sell order in the </a:t>
            </a:r>
            <a:r>
              <a:rPr lang="en-US" altLang="zh-CN" dirty="0" err="1"/>
              <a:t>eMini</a:t>
            </a:r>
            <a:r>
              <a:rPr lang="en-US" altLang="zh-CN" dirty="0"/>
              <a:t> S&amp;P 500 futures market as the cause of the Flash Crash. </a:t>
            </a:r>
          </a:p>
          <a:p>
            <a:endParaRPr lang="en-US" altLang="zh-CN" dirty="0"/>
          </a:p>
          <a:p>
            <a:r>
              <a:rPr lang="en-US" altLang="zh-CN" i="1" dirty="0"/>
              <a:t>The report stated that HFTs did not start the crash but they generated a “hot-potato” volume accelerating mutual fund’s sell side pressure and contributing to the sharp price declines that day. </a:t>
            </a:r>
          </a:p>
          <a:p>
            <a:r>
              <a:rPr lang="en-US" altLang="zh-CN" sz="1200" b="0" i="1" kern="1200" dirty="0">
                <a:solidFill>
                  <a:srgbClr val="FF0000"/>
                </a:solidFill>
                <a:effectLst/>
                <a:latin typeface="+mn-lt"/>
                <a:ea typeface="+mn-ea"/>
                <a:cs typeface="+mn-cs"/>
              </a:rPr>
              <a:t>[Much of the volume on May 6 was just positions being moved back and forth over a matter of seconds between high-frequency traders and other market makers.---”Hot potato volume”]</a:t>
            </a:r>
          </a:p>
          <a:p>
            <a:endParaRPr lang="en-US" altLang="zh-CN" sz="1200" b="0" i="0" kern="1200" dirty="0">
              <a:solidFill>
                <a:schemeClr val="tx1"/>
              </a:solidFill>
              <a:effectLst/>
              <a:latin typeface="+mn-lt"/>
              <a:ea typeface="+mn-ea"/>
              <a:cs typeface="+mn-cs"/>
            </a:endParaRPr>
          </a:p>
          <a:p>
            <a:r>
              <a:rPr lang="en-US" altLang="zh-CN" dirty="0"/>
              <a:t>(2)In contrast, </a:t>
            </a:r>
            <a:r>
              <a:rPr lang="en-US" altLang="zh-CN" dirty="0" err="1"/>
              <a:t>Nanex</a:t>
            </a:r>
            <a:r>
              <a:rPr lang="en-US" altLang="zh-CN" dirty="0"/>
              <a:t> (</a:t>
            </a:r>
            <a:r>
              <a:rPr lang="en-US" altLang="zh-CN" dirty="0" err="1"/>
              <a:t>Nanex</a:t>
            </a:r>
            <a:r>
              <a:rPr lang="en-US" altLang="zh-CN" dirty="0"/>
              <a:t>, 2010) concluded that quote stuﬃng and delays of data feeds in NYSE Consolidated Quotation System (CQS) created a positive feedback loop that set-oﬀ the crash.</a:t>
            </a:r>
          </a:p>
          <a:p>
            <a:endParaRPr lang="en-US" altLang="zh-CN"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dirty="0"/>
              <a:t>(3)</a:t>
            </a:r>
            <a:r>
              <a:rPr lang="en-US" altLang="zh-CN" sz="1200" dirty="0">
                <a:latin typeface="Times New Roman" panose="02020603050405020304" pitchFamily="18" charset="0"/>
                <a:cs typeface="Times New Roman" panose="02020603050405020304" pitchFamily="18" charset="0"/>
              </a:rPr>
              <a:t> Kirilenko et. al. (2011) </a:t>
            </a:r>
            <a:r>
              <a:rPr lang="en-US" altLang="zh-CN" dirty="0"/>
              <a:t>HFTs did not trigger the Flash Crash, though their responses caused a “hot potato” eﬀect on the unusually large selling pressure on that day exacerbated market volatility.</a:t>
            </a:r>
          </a:p>
          <a:p>
            <a:endParaRPr lang="en-US" altLang="zh-CN" dirty="0"/>
          </a:p>
          <a:p>
            <a:r>
              <a:rPr lang="en-US" altLang="zh-CN" dirty="0"/>
              <a:t>(4)Also there are some other papers talked about the reasons for this flash crash, such as the overuse of ISO(intermarket sweep orders) the con</a:t>
            </a:r>
            <a:r>
              <a:rPr lang="en-US" altLang="zh-CN" b="1" dirty="0"/>
              <a:t>ta</a:t>
            </a:r>
            <a:r>
              <a:rPr lang="en-US" altLang="zh-CN" dirty="0"/>
              <a:t>gion and fra</a:t>
            </a:r>
            <a:r>
              <a:rPr lang="en-US" altLang="zh-CN" b="1" dirty="0"/>
              <a:t>gi</a:t>
            </a:r>
            <a:r>
              <a:rPr lang="en-US" altLang="zh-CN" dirty="0"/>
              <a:t>lity in the market.</a:t>
            </a:r>
          </a:p>
          <a:p>
            <a:endParaRPr lang="en-US" altLang="zh-CN" dirty="0"/>
          </a:p>
          <a:p>
            <a:endParaRPr lang="en-US" altLang="zh-CN" dirty="0"/>
          </a:p>
          <a:p>
            <a:endParaRPr lang="zh-CN" altLang="en-US" dirty="0"/>
          </a:p>
        </p:txBody>
      </p:sp>
      <p:sp>
        <p:nvSpPr>
          <p:cNvPr id="4" name="灯片编号占位符 3"/>
          <p:cNvSpPr>
            <a:spLocks noGrp="1"/>
          </p:cNvSpPr>
          <p:nvPr>
            <p:ph type="sldNum" sz="quarter" idx="5"/>
          </p:nvPr>
        </p:nvSpPr>
        <p:spPr/>
        <p:txBody>
          <a:bodyPr/>
          <a:lstStyle/>
          <a:p>
            <a:fld id="{A8380D64-6F43-4C4D-BE6A-3F3482AA5165}" type="slidenum">
              <a:rPr lang="en-US" smtClean="0"/>
              <a:t>6</a:t>
            </a:fld>
            <a:endParaRPr lang="en-US"/>
          </a:p>
        </p:txBody>
      </p:sp>
    </p:spTree>
    <p:extLst>
      <p:ext uri="{BB962C8B-B14F-4D97-AF65-F5344CB8AC3E}">
        <p14:creationId xmlns:p14="http://schemas.microsoft.com/office/powerpoint/2010/main" val="1662116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p>
          <a:p>
            <a:r>
              <a:rPr lang="en-US" altLang="zh-CN" dirty="0"/>
              <a:t>(1)To qualify as a down crash candidate, the stock price change has to satisfy the following conditions:…</a:t>
            </a:r>
          </a:p>
          <a:p>
            <a:r>
              <a:rPr lang="en-US" altLang="zh-CN" dirty="0"/>
              <a:t>(2)Likewise, to qualify as an up crash candidate, the stock price change has to satisfy the following conditions:…</a:t>
            </a:r>
          </a:p>
          <a:p>
            <a:endParaRPr lang="zh-CN" altLang="en-US" dirty="0"/>
          </a:p>
        </p:txBody>
      </p:sp>
      <p:sp>
        <p:nvSpPr>
          <p:cNvPr id="4" name="灯片编号占位符 3"/>
          <p:cNvSpPr>
            <a:spLocks noGrp="1"/>
          </p:cNvSpPr>
          <p:nvPr>
            <p:ph type="sldNum" sz="quarter" idx="5"/>
          </p:nvPr>
        </p:nvSpPr>
        <p:spPr/>
        <p:txBody>
          <a:bodyPr/>
          <a:lstStyle/>
          <a:p>
            <a:fld id="{A8380D64-6F43-4C4D-BE6A-3F3482AA5165}" type="slidenum">
              <a:rPr lang="en-US" smtClean="0"/>
              <a:t>7</a:t>
            </a:fld>
            <a:endParaRPr lang="en-US"/>
          </a:p>
        </p:txBody>
      </p:sp>
    </p:spTree>
    <p:extLst>
      <p:ext uri="{BB962C8B-B14F-4D97-AF65-F5344CB8AC3E}">
        <p14:creationId xmlns:p14="http://schemas.microsoft.com/office/powerpoint/2010/main" val="331951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NYSE, NASDAQ, ARCA, AMEX, BATS, ISE</a:t>
            </a:r>
            <a:endParaRPr lang="zh-CN" altLang="en-US" dirty="0"/>
          </a:p>
        </p:txBody>
      </p:sp>
      <p:sp>
        <p:nvSpPr>
          <p:cNvPr id="4" name="灯片编号占位符 3"/>
          <p:cNvSpPr>
            <a:spLocks noGrp="1"/>
          </p:cNvSpPr>
          <p:nvPr>
            <p:ph type="sldNum" sz="quarter" idx="5"/>
          </p:nvPr>
        </p:nvSpPr>
        <p:spPr/>
        <p:txBody>
          <a:bodyPr/>
          <a:lstStyle/>
          <a:p>
            <a:fld id="{A8380D64-6F43-4C4D-BE6A-3F3482AA5165}" type="slidenum">
              <a:rPr lang="en-US" smtClean="0"/>
              <a:t>8</a:t>
            </a:fld>
            <a:endParaRPr lang="en-US"/>
          </a:p>
        </p:txBody>
      </p:sp>
    </p:spTree>
    <p:extLst>
      <p:ext uri="{BB962C8B-B14F-4D97-AF65-F5344CB8AC3E}">
        <p14:creationId xmlns:p14="http://schemas.microsoft.com/office/powerpoint/2010/main" val="3293215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above two Figures present the daily number of up and down crashes from the period 2006-2011. The shadowed area indicates the crashes </a:t>
            </a:r>
            <a:r>
              <a:rPr lang="en-US" altLang="zh-CN" dirty="0" err="1"/>
              <a:t>analysed</a:t>
            </a:r>
            <a:r>
              <a:rPr lang="en-US" altLang="zh-CN" dirty="0"/>
              <a:t> in this study.</a:t>
            </a:r>
          </a:p>
          <a:p>
            <a:r>
              <a:rPr lang="en-US" altLang="zh-CN" dirty="0"/>
              <a:t>The Y axis presents the number of daily occurrences and is on a log scale.</a:t>
            </a:r>
          </a:p>
          <a:p>
            <a:r>
              <a:rPr lang="en-US" altLang="zh-CN" i="1" dirty="0"/>
              <a:t>(so as to creating graphs to compress the scale and make the data easier to comprehend)</a:t>
            </a:r>
          </a:p>
          <a:p>
            <a:endParaRPr lang="en-US" altLang="zh-CN" dirty="0"/>
          </a:p>
        </p:txBody>
      </p:sp>
      <p:sp>
        <p:nvSpPr>
          <p:cNvPr id="4" name="灯片编号占位符 3"/>
          <p:cNvSpPr>
            <a:spLocks noGrp="1"/>
          </p:cNvSpPr>
          <p:nvPr>
            <p:ph type="sldNum" sz="quarter" idx="5"/>
          </p:nvPr>
        </p:nvSpPr>
        <p:spPr/>
        <p:txBody>
          <a:bodyPr/>
          <a:lstStyle/>
          <a:p>
            <a:fld id="{A8380D64-6F43-4C4D-BE6A-3F3482AA5165}" type="slidenum">
              <a:rPr lang="en-US" smtClean="0"/>
              <a:t>9</a:t>
            </a:fld>
            <a:endParaRPr lang="en-US"/>
          </a:p>
        </p:txBody>
      </p:sp>
    </p:spTree>
    <p:extLst>
      <p:ext uri="{BB962C8B-B14F-4D97-AF65-F5344CB8AC3E}">
        <p14:creationId xmlns:p14="http://schemas.microsoft.com/office/powerpoint/2010/main" val="7708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en-US" altLang="zh-CN" dirty="0">
              <a:latin typeface="Times New Roman" panose="02020603050405020304" pitchFamily="18" charset="0"/>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A8380D64-6F43-4C4D-BE6A-3F3482AA5165}" type="slidenum">
              <a:rPr lang="en-US" smtClean="0"/>
              <a:t>10</a:t>
            </a:fld>
            <a:endParaRPr lang="en-US"/>
          </a:p>
        </p:txBody>
      </p:sp>
    </p:spTree>
    <p:extLst>
      <p:ext uri="{BB962C8B-B14F-4D97-AF65-F5344CB8AC3E}">
        <p14:creationId xmlns:p14="http://schemas.microsoft.com/office/powerpoint/2010/main" val="3814906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1" name="Rectangle 10"/>
          <p:cNvSpPr/>
          <p:nvPr userDrawn="1"/>
        </p:nvSpPr>
        <p:spPr>
          <a:xfrm>
            <a:off x="230124" y="228600"/>
            <a:ext cx="11731752" cy="6400800"/>
          </a:xfrm>
          <a:prstGeom prst="rect">
            <a:avLst/>
          </a:prstGeom>
          <a:solidFill>
            <a:srgbClr val="A514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r="37328"/>
          <a:stretch/>
        </p:blipFill>
        <p:spPr>
          <a:xfrm>
            <a:off x="8702448" y="464974"/>
            <a:ext cx="3262720" cy="6025896"/>
          </a:xfrm>
          <a:prstGeom prst="rect">
            <a:avLst/>
          </a:prstGeom>
        </p:spPr>
      </p:pic>
      <p:sp>
        <p:nvSpPr>
          <p:cNvPr id="2" name="Title 1"/>
          <p:cNvSpPr>
            <a:spLocks noGrp="1"/>
          </p:cNvSpPr>
          <p:nvPr>
            <p:ph type="ctrTitle"/>
          </p:nvPr>
        </p:nvSpPr>
        <p:spPr>
          <a:xfrm>
            <a:off x="734311" y="2253752"/>
            <a:ext cx="6650503" cy="1217083"/>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34311" y="3596777"/>
            <a:ext cx="6650503"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1linerev(1c)1000-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225" y="5880328"/>
            <a:ext cx="3608228" cy="563683"/>
          </a:xfrm>
          <a:prstGeom prst="rect">
            <a:avLst/>
          </a:prstGeom>
        </p:spPr>
      </p:pic>
    </p:spTree>
    <p:extLst>
      <p:ext uri="{BB962C8B-B14F-4D97-AF65-F5344CB8AC3E}">
        <p14:creationId xmlns:p14="http://schemas.microsoft.com/office/powerpoint/2010/main" val="12301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p:cNvSpPr/>
          <p:nvPr userDrawn="1"/>
        </p:nvSpPr>
        <p:spPr>
          <a:xfrm>
            <a:off x="230124" y="228600"/>
            <a:ext cx="11731752" cy="6400800"/>
          </a:xfrm>
          <a:prstGeom prst="rect">
            <a:avLst/>
          </a:prstGeom>
          <a:solidFill>
            <a:srgbClr val="6C73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34311" y="2253752"/>
            <a:ext cx="6650503" cy="1217083"/>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34311" y="3596777"/>
            <a:ext cx="6650503"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1linerev(1c)1000-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8225" y="5880328"/>
            <a:ext cx="3608228" cy="563683"/>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37328"/>
          <a:stretch/>
        </p:blipFill>
        <p:spPr>
          <a:xfrm>
            <a:off x="8702448" y="464974"/>
            <a:ext cx="3262720" cy="6025896"/>
          </a:xfrm>
          <a:prstGeom prst="rect">
            <a:avLst/>
          </a:prstGeom>
        </p:spPr>
      </p:pic>
    </p:spTree>
    <p:extLst>
      <p:ext uri="{BB962C8B-B14F-4D97-AF65-F5344CB8AC3E}">
        <p14:creationId xmlns:p14="http://schemas.microsoft.com/office/powerpoint/2010/main" val="398213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6C7373"/>
                </a:solidFill>
              </a:defRPr>
            </a:lvl1pPr>
            <a:lvl2pPr>
              <a:defRPr>
                <a:solidFill>
                  <a:srgbClr val="6C7373"/>
                </a:solidFill>
              </a:defRPr>
            </a:lvl2pPr>
            <a:lvl3pPr>
              <a:defRPr>
                <a:solidFill>
                  <a:srgbClr val="6C7373"/>
                </a:solidFill>
              </a:defRPr>
            </a:lvl3pPr>
            <a:lvl4pPr>
              <a:defRPr>
                <a:solidFill>
                  <a:srgbClr val="6C7373"/>
                </a:solidFill>
              </a:defRPr>
            </a:lvl4pPr>
            <a:lvl5pPr>
              <a:defRPr>
                <a:solidFill>
                  <a:srgbClr val="6C737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rgbClr val="6C7373"/>
                </a:solidFill>
              </a:defRPr>
            </a:lvl1pPr>
          </a:lstStyle>
          <a:p>
            <a:r>
              <a:rPr lang="en-US" dirty="0"/>
              <a:t>Click to edit Master title style</a:t>
            </a:r>
          </a:p>
        </p:txBody>
      </p:sp>
    </p:spTree>
    <p:extLst>
      <p:ext uri="{BB962C8B-B14F-4D97-AF65-F5344CB8AC3E}">
        <p14:creationId xmlns:p14="http://schemas.microsoft.com/office/powerpoint/2010/main" val="16051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60905" y="435614"/>
            <a:ext cx="795528" cy="920496"/>
          </a:xfrm>
          <a:prstGeom prst="rect">
            <a:avLst/>
          </a:prstGeom>
        </p:spPr>
      </p:pic>
    </p:spTree>
    <p:extLst>
      <p:ext uri="{BB962C8B-B14F-4D97-AF65-F5344CB8AC3E}">
        <p14:creationId xmlns:p14="http://schemas.microsoft.com/office/powerpoint/2010/main" val="343659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67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05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664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1" descr="Wash_U_PPT_Template-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34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2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04800" y="228600"/>
            <a:ext cx="11582400" cy="64008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22937" y="437444"/>
            <a:ext cx="9649953" cy="9801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58519" y="1600200"/>
            <a:ext cx="10856148" cy="47780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860905" y="435614"/>
            <a:ext cx="795528" cy="920496"/>
          </a:xfrm>
          <a:prstGeom prst="rect">
            <a:avLst/>
          </a:prstGeom>
        </p:spPr>
      </p:pic>
    </p:spTree>
    <p:extLst>
      <p:ext uri="{BB962C8B-B14F-4D97-AF65-F5344CB8AC3E}">
        <p14:creationId xmlns:p14="http://schemas.microsoft.com/office/powerpoint/2010/main" val="2840818540"/>
      </p:ext>
    </p:extLst>
  </p:cSld>
  <p:clrMap bg1="lt1" tx1="dk1" bg2="lt2" tx2="dk2" accent1="accent1" accent2="accent2" accent3="accent3" accent4="accent4" accent5="accent5" accent6="accent6" hlink="hlink" folHlink="folHlink"/>
  <p:sldLayoutIdLst>
    <p:sldLayoutId id="2147483673" r:id="rId1"/>
    <p:sldLayoutId id="2147483671" r:id="rId2"/>
    <p:sldLayoutId id="2147483650" r:id="rId3"/>
    <p:sldLayoutId id="2147483660" r:id="rId4"/>
    <p:sldLayoutId id="2147483652" r:id="rId5"/>
    <p:sldLayoutId id="2147483653" r:id="rId6"/>
    <p:sldLayoutId id="2147483654" r:id="rId7"/>
    <p:sldLayoutId id="2147483670" r:id="rId8"/>
    <p:sldLayoutId id="214748365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p:titleStyle>
    <p:body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High Frequency Trading and Mini Flash Crashes </a:t>
            </a:r>
            <a:br>
              <a:rPr lang="en-US" dirty="0"/>
            </a:br>
            <a:endParaRPr lang="en-US" dirty="0"/>
          </a:p>
        </p:txBody>
      </p:sp>
      <p:sp>
        <p:nvSpPr>
          <p:cNvPr id="3" name="Subtitle 2"/>
          <p:cNvSpPr>
            <a:spLocks noGrp="1"/>
          </p:cNvSpPr>
          <p:nvPr>
            <p:ph type="subTitle" idx="1"/>
          </p:nvPr>
        </p:nvSpPr>
        <p:spPr/>
        <p:txBody>
          <a:bodyPr>
            <a:normAutofit fontScale="32500" lnSpcReduction="20000"/>
          </a:bodyPr>
          <a:lstStyle/>
          <a:p>
            <a:r>
              <a:rPr lang="en-US" altLang="zh-CN" sz="5800" dirty="0">
                <a:latin typeface="Times New Roman" charset="0"/>
                <a:cs typeface="Times New Roman" charset="0"/>
              </a:rPr>
              <a:t>Authors: Anton Golub, John Keane, and Ser-Huang Poon</a:t>
            </a:r>
          </a:p>
          <a:p>
            <a:endParaRPr lang="en-US" dirty="0"/>
          </a:p>
        </p:txBody>
      </p:sp>
      <p:sp>
        <p:nvSpPr>
          <p:cNvPr id="4" name="Subtitle 2">
            <a:extLst>
              <a:ext uri="{FF2B5EF4-FFF2-40B4-BE49-F238E27FC236}">
                <a16:creationId xmlns:a16="http://schemas.microsoft.com/office/drawing/2014/main" id="{FF8FD173-A63D-418B-9131-8E5000DB0241}"/>
              </a:ext>
            </a:extLst>
          </p:cNvPr>
          <p:cNvSpPr txBox="1">
            <a:spLocks/>
          </p:cNvSpPr>
          <p:nvPr/>
        </p:nvSpPr>
        <p:spPr>
          <a:xfrm>
            <a:off x="692747" y="4475155"/>
            <a:ext cx="6650503" cy="480836"/>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800" b="0" i="0" kern="1200">
                <a:solidFill>
                  <a:schemeClr val="bg1"/>
                </a:solidFill>
                <a:latin typeface="Arial" charset="0"/>
                <a:ea typeface="Arial" charset="0"/>
                <a:cs typeface="Arial" charset="0"/>
              </a:defRPr>
            </a:lvl1pPr>
            <a:lvl2pPr marL="457200" indent="0" algn="ctr" defTabSz="457200" rtl="0" eaLnBrk="1" latinLnBrk="0" hangingPunct="1">
              <a:spcBef>
                <a:spcPct val="20000"/>
              </a:spcBef>
              <a:buFont typeface="Arial"/>
              <a:buNone/>
              <a:defRPr sz="2400" b="0" i="0" kern="1200">
                <a:solidFill>
                  <a:schemeClr val="tx1">
                    <a:tint val="75000"/>
                  </a:schemeClr>
                </a:solidFill>
                <a:latin typeface="Arial" charset="0"/>
                <a:ea typeface="Arial" charset="0"/>
                <a:cs typeface="Arial" charset="0"/>
              </a:defRPr>
            </a:lvl2pPr>
            <a:lvl3pPr marL="914400" indent="0" algn="ctr" defTabSz="457200" rtl="0" eaLnBrk="1" latinLnBrk="0" hangingPunct="1">
              <a:spcBef>
                <a:spcPct val="20000"/>
              </a:spcBef>
              <a:buFont typeface="Arial"/>
              <a:buNone/>
              <a:defRPr sz="2000" b="0" i="0" kern="1200">
                <a:solidFill>
                  <a:schemeClr val="tx1">
                    <a:tint val="75000"/>
                  </a:schemeClr>
                </a:solidFill>
                <a:latin typeface="Arial" charset="0"/>
                <a:ea typeface="Arial" charset="0"/>
                <a:cs typeface="Arial" charset="0"/>
              </a:defRPr>
            </a:lvl3pPr>
            <a:lvl4pPr marL="1371600" indent="0" algn="ctr" defTabSz="457200" rtl="0" eaLnBrk="1" latinLnBrk="0" hangingPunct="1">
              <a:spcBef>
                <a:spcPct val="20000"/>
              </a:spcBef>
              <a:buFont typeface="Arial"/>
              <a:buNone/>
              <a:defRPr sz="1800" b="0" i="0" kern="1200">
                <a:solidFill>
                  <a:schemeClr val="tx1">
                    <a:tint val="75000"/>
                  </a:schemeClr>
                </a:solidFill>
                <a:latin typeface="Arial" charset="0"/>
                <a:ea typeface="Arial" charset="0"/>
                <a:cs typeface="Arial" charset="0"/>
              </a:defRPr>
            </a:lvl4pPr>
            <a:lvl5pPr marL="1828800" indent="0" algn="ctr" defTabSz="457200" rtl="0" eaLnBrk="1" latinLnBrk="0" hangingPunct="1">
              <a:spcBef>
                <a:spcPct val="20000"/>
              </a:spcBef>
              <a:buFont typeface="Arial"/>
              <a:buNone/>
              <a:defRPr sz="1800" b="0" i="0" kern="1200">
                <a:solidFill>
                  <a:schemeClr val="tx1">
                    <a:tint val="75000"/>
                  </a:schemeClr>
                </a:solidFill>
                <a:latin typeface="Arial" charset="0"/>
                <a:ea typeface="Arial" charset="0"/>
                <a:cs typeface="Arial"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1900" dirty="0">
                <a:latin typeface="Times New Roman" charset="0"/>
                <a:cs typeface="Times New Roman" charset="0"/>
              </a:rPr>
              <a:t>Presented by: </a:t>
            </a:r>
            <a:r>
              <a:rPr lang="en-US" sz="1900" dirty="0" err="1">
                <a:latin typeface="Times New Roman" charset="0"/>
                <a:cs typeface="Times New Roman" charset="0"/>
              </a:rPr>
              <a:t>Xiumin</a:t>
            </a:r>
            <a:r>
              <a:rPr lang="en-US" sz="1900" dirty="0">
                <a:latin typeface="Times New Roman" charset="0"/>
                <a:cs typeface="Times New Roman" charset="0"/>
              </a:rPr>
              <a:t> Li</a:t>
            </a:r>
          </a:p>
        </p:txBody>
      </p:sp>
    </p:spTree>
    <p:extLst>
      <p:ext uri="{BB962C8B-B14F-4D97-AF65-F5344CB8AC3E}">
        <p14:creationId xmlns:p14="http://schemas.microsoft.com/office/powerpoint/2010/main" val="158428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EC34B0-A1E7-4373-87EA-1E291C008A90}"/>
              </a:ext>
            </a:extLst>
          </p:cNvPr>
          <p:cNvSpPr txBox="1">
            <a:spLocks/>
          </p:cNvSpPr>
          <p:nvPr/>
        </p:nvSpPr>
        <p:spPr>
          <a:xfrm>
            <a:off x="619798" y="289163"/>
            <a:ext cx="9649953" cy="980194"/>
          </a:xfrm>
          <a:prstGeom prst="rect">
            <a:avLst/>
          </a:prstGeom>
        </p:spPr>
        <p:txBody>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r>
              <a:rPr lang="en-US">
                <a:solidFill>
                  <a:srgbClr val="FF0000"/>
                </a:solidFill>
              </a:rPr>
              <a:t>Descriptive Analyses and Results</a:t>
            </a:r>
            <a:endParaRPr lang="en-US" sz="3200" dirty="0"/>
          </a:p>
        </p:txBody>
      </p:sp>
      <p:sp>
        <p:nvSpPr>
          <p:cNvPr id="4" name="Content Placeholder 4">
            <a:extLst>
              <a:ext uri="{FF2B5EF4-FFF2-40B4-BE49-F238E27FC236}">
                <a16:creationId xmlns:a16="http://schemas.microsoft.com/office/drawing/2014/main" id="{A444A1C9-B1D3-42C2-9401-529996189EED}"/>
              </a:ext>
            </a:extLst>
          </p:cNvPr>
          <p:cNvSpPr txBox="1">
            <a:spLocks/>
          </p:cNvSpPr>
          <p:nvPr/>
        </p:nvSpPr>
        <p:spPr>
          <a:xfrm>
            <a:off x="609599" y="1600201"/>
            <a:ext cx="10635050" cy="452596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dirty="0"/>
          </a:p>
        </p:txBody>
      </p:sp>
      <p:pic>
        <p:nvPicPr>
          <p:cNvPr id="8" name="图片 7">
            <a:extLst>
              <a:ext uri="{FF2B5EF4-FFF2-40B4-BE49-F238E27FC236}">
                <a16:creationId xmlns:a16="http://schemas.microsoft.com/office/drawing/2014/main" id="{E9A53A86-8155-48F1-B309-8F320B39C43D}"/>
              </a:ext>
            </a:extLst>
          </p:cNvPr>
          <p:cNvPicPr>
            <a:picLocks noChangeAspect="1"/>
          </p:cNvPicPr>
          <p:nvPr/>
        </p:nvPicPr>
        <p:blipFill>
          <a:blip r:embed="rId3"/>
          <a:stretch>
            <a:fillRect/>
          </a:stretch>
        </p:blipFill>
        <p:spPr>
          <a:xfrm>
            <a:off x="1707193" y="1127429"/>
            <a:ext cx="7933958" cy="3008631"/>
          </a:xfrm>
          <a:prstGeom prst="rect">
            <a:avLst/>
          </a:prstGeom>
        </p:spPr>
      </p:pic>
      <p:sp>
        <p:nvSpPr>
          <p:cNvPr id="9" name="文本框 8">
            <a:extLst>
              <a:ext uri="{FF2B5EF4-FFF2-40B4-BE49-F238E27FC236}">
                <a16:creationId xmlns:a16="http://schemas.microsoft.com/office/drawing/2014/main" id="{D3B92C5A-8254-46BB-8A09-6C67A1E093C9}"/>
              </a:ext>
            </a:extLst>
          </p:cNvPr>
          <p:cNvSpPr txBox="1"/>
          <p:nvPr/>
        </p:nvSpPr>
        <p:spPr>
          <a:xfrm>
            <a:off x="716691" y="4466904"/>
            <a:ext cx="10635050" cy="1754326"/>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Avg % Change </a:t>
            </a:r>
            <a:r>
              <a:rPr lang="en-US" altLang="zh-CN" dirty="0">
                <a:latin typeface="Times New Roman" panose="02020603050405020304" pitchFamily="18" charset="0"/>
                <a:cs typeface="Times New Roman" panose="02020603050405020304" pitchFamily="18" charset="0"/>
              </a:rPr>
              <a:t>is the average total percentage price change in a crash. </a:t>
            </a:r>
          </a:p>
          <a:p>
            <a:r>
              <a:rPr lang="en-US" altLang="zh-CN" dirty="0">
                <a:latin typeface="Times New Roman" panose="02020603050405020304" pitchFamily="18" charset="0"/>
                <a:cs typeface="Times New Roman" panose="02020603050405020304" pitchFamily="18" charset="0"/>
              </a:rPr>
              <a:t>(ii) </a:t>
            </a:r>
            <a:r>
              <a:rPr lang="en-US" altLang="zh-CN" i="1" dirty="0">
                <a:latin typeface="Times New Roman" panose="02020603050405020304" pitchFamily="18" charset="0"/>
                <a:cs typeface="Times New Roman" panose="02020603050405020304" pitchFamily="18" charset="0"/>
              </a:rPr>
              <a:t>Avg Time </a:t>
            </a:r>
            <a:r>
              <a:rPr lang="en-US" altLang="zh-CN" dirty="0">
                <a:latin typeface="Times New Roman" panose="02020603050405020304" pitchFamily="18" charset="0"/>
                <a:cs typeface="Times New Roman" panose="02020603050405020304" pitchFamily="18" charset="0"/>
              </a:rPr>
              <a:t>is the average time of the crash in milliseconds;</a:t>
            </a:r>
          </a:p>
          <a:p>
            <a:r>
              <a:rPr lang="en-US" altLang="zh-CN" dirty="0">
                <a:latin typeface="Times New Roman" panose="02020603050405020304" pitchFamily="18" charset="0"/>
                <a:cs typeface="Times New Roman" panose="02020603050405020304" pitchFamily="18" charset="0"/>
              </a:rPr>
              <a:t>(iii) </a:t>
            </a:r>
            <a:r>
              <a:rPr lang="en-US" altLang="zh-CN" i="1" dirty="0">
                <a:latin typeface="Times New Roman" panose="02020603050405020304" pitchFamily="18" charset="0"/>
                <a:cs typeface="Times New Roman" panose="02020603050405020304" pitchFamily="18" charset="0"/>
              </a:rPr>
              <a:t>Avg Trade Vol </a:t>
            </a:r>
            <a:r>
              <a:rPr lang="en-US" altLang="zh-CN" dirty="0">
                <a:latin typeface="Times New Roman" panose="02020603050405020304" pitchFamily="18" charset="0"/>
                <a:cs typeface="Times New Roman" panose="02020603050405020304" pitchFamily="18" charset="0"/>
              </a:rPr>
              <a:t>is the average total volume of the trades; </a:t>
            </a:r>
          </a:p>
          <a:p>
            <a:r>
              <a:rPr lang="en-US" altLang="zh-CN" dirty="0">
                <a:latin typeface="Times New Roman" panose="02020603050405020304" pitchFamily="18" charset="0"/>
                <a:cs typeface="Times New Roman" panose="02020603050405020304" pitchFamily="18" charset="0"/>
              </a:rPr>
              <a:t>(iv) Avg No of Trades is the average number of trades;</a:t>
            </a:r>
          </a:p>
          <a:p>
            <a:r>
              <a:rPr lang="en-US" altLang="zh-CN" dirty="0">
                <a:latin typeface="Times New Roman" panose="02020603050405020304" pitchFamily="18" charset="0"/>
                <a:cs typeface="Times New Roman" panose="02020603050405020304" pitchFamily="18" charset="0"/>
              </a:rPr>
              <a:t>(v) </a:t>
            </a:r>
            <a:r>
              <a:rPr lang="en-US" altLang="zh-CN" i="1" dirty="0">
                <a:latin typeface="Times New Roman" panose="02020603050405020304" pitchFamily="18" charset="0"/>
                <a:cs typeface="Times New Roman" panose="02020603050405020304" pitchFamily="18" charset="0"/>
              </a:rPr>
              <a:t>ISO Trades </a:t>
            </a:r>
            <a:r>
              <a:rPr lang="en-US" altLang="zh-CN" dirty="0">
                <a:latin typeface="Times New Roman" panose="02020603050405020304" pitchFamily="18" charset="0"/>
                <a:cs typeface="Times New Roman" panose="02020603050405020304" pitchFamily="18" charset="0"/>
              </a:rPr>
              <a:t>is the average number of ISO marked trades, as a percentage of total number of trades.</a:t>
            </a:r>
          </a:p>
          <a:p>
            <a:endParaRPr lang="zh-CN" altLang="en-US" dirty="0"/>
          </a:p>
        </p:txBody>
      </p:sp>
    </p:spTree>
    <p:extLst>
      <p:ext uri="{BB962C8B-B14F-4D97-AF65-F5344CB8AC3E}">
        <p14:creationId xmlns:p14="http://schemas.microsoft.com/office/powerpoint/2010/main" val="17358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A444A1C9-B1D3-42C2-9401-529996189EED}"/>
              </a:ext>
            </a:extLst>
          </p:cNvPr>
          <p:cNvSpPr txBox="1">
            <a:spLocks/>
          </p:cNvSpPr>
          <p:nvPr/>
        </p:nvSpPr>
        <p:spPr>
          <a:xfrm>
            <a:off x="609599" y="1600201"/>
            <a:ext cx="10635050" cy="452596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dirty="0"/>
          </a:p>
        </p:txBody>
      </p:sp>
      <p:sp>
        <p:nvSpPr>
          <p:cNvPr id="7" name="标题 6">
            <a:extLst>
              <a:ext uri="{FF2B5EF4-FFF2-40B4-BE49-F238E27FC236}">
                <a16:creationId xmlns:a16="http://schemas.microsoft.com/office/drawing/2014/main" id="{5FF220E8-EBFA-4A69-AE01-7BF006EC3739}"/>
              </a:ext>
            </a:extLst>
          </p:cNvPr>
          <p:cNvSpPr>
            <a:spLocks noGrp="1"/>
          </p:cNvSpPr>
          <p:nvPr>
            <p:ph type="title"/>
          </p:nvPr>
        </p:nvSpPr>
        <p:spPr/>
        <p:txBody>
          <a:bodyPr/>
          <a:lstStyle/>
          <a:p>
            <a:r>
              <a:rPr lang="en-US" altLang="zh-CN" dirty="0">
                <a:solidFill>
                  <a:srgbClr val="FF0000"/>
                </a:solidFill>
              </a:rPr>
              <a:t>Descriptive Analyses and Results</a:t>
            </a:r>
            <a:endParaRPr lang="zh-CN" altLang="en-US" dirty="0"/>
          </a:p>
        </p:txBody>
      </p:sp>
      <p:graphicFrame>
        <p:nvGraphicFramePr>
          <p:cNvPr id="19" name="内容占位符 18">
            <a:extLst>
              <a:ext uri="{FF2B5EF4-FFF2-40B4-BE49-F238E27FC236}">
                <a16:creationId xmlns:a16="http://schemas.microsoft.com/office/drawing/2014/main" id="{50ADC9A7-43D6-4E8D-9794-524DA0F38345}"/>
              </a:ext>
            </a:extLst>
          </p:cNvPr>
          <p:cNvGraphicFramePr>
            <a:graphicFrameLocks noGrp="1"/>
          </p:cNvGraphicFramePr>
          <p:nvPr>
            <p:ph sz="half" idx="2"/>
            <p:extLst>
              <p:ext uri="{D42A27DB-BD31-4B8C-83A1-F6EECF244321}">
                <p14:modId xmlns:p14="http://schemas.microsoft.com/office/powerpoint/2010/main" val="2436537132"/>
              </p:ext>
            </p:extLst>
          </p:nvPr>
        </p:nvGraphicFramePr>
        <p:xfrm>
          <a:off x="412749" y="1417638"/>
          <a:ext cx="6383467" cy="49172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文本占位符 20">
            <a:extLst>
              <a:ext uri="{FF2B5EF4-FFF2-40B4-BE49-F238E27FC236}">
                <a16:creationId xmlns:a16="http://schemas.microsoft.com/office/drawing/2014/main" id="{8F99556E-D98C-4A45-871B-DD6A0127C209}"/>
              </a:ext>
            </a:extLst>
          </p:cNvPr>
          <p:cNvSpPr>
            <a:spLocks noGrp="1"/>
          </p:cNvSpPr>
          <p:nvPr>
            <p:ph type="body" idx="1"/>
          </p:nvPr>
        </p:nvSpPr>
        <p:spPr>
          <a:xfrm>
            <a:off x="709083" y="1189039"/>
            <a:ext cx="5386917" cy="639762"/>
          </a:xfrm>
        </p:spPr>
        <p:txBody>
          <a:bodyPr/>
          <a:lstStyle/>
          <a:p>
            <a:r>
              <a:rPr lang="en-US" altLang="zh-CN" dirty="0">
                <a:latin typeface="Times New Roman" panose="02020603050405020304" pitchFamily="18" charset="0"/>
                <a:cs typeface="Times New Roman" panose="02020603050405020304" pitchFamily="18" charset="0"/>
              </a:rPr>
              <a:t>ISO-initiated Mini Flash Crashes</a:t>
            </a:r>
            <a:endParaRPr lang="zh-CN" altLang="en-US" dirty="0">
              <a:latin typeface="Times New Roman" panose="02020603050405020304" pitchFamily="18" charset="0"/>
              <a:cs typeface="Times New Roman" panose="02020603050405020304" pitchFamily="18" charset="0"/>
            </a:endParaRPr>
          </a:p>
        </p:txBody>
      </p:sp>
      <p:sp>
        <p:nvSpPr>
          <p:cNvPr id="26" name="矩形 25">
            <a:extLst>
              <a:ext uri="{FF2B5EF4-FFF2-40B4-BE49-F238E27FC236}">
                <a16:creationId xmlns:a16="http://schemas.microsoft.com/office/drawing/2014/main" id="{50DE8398-01D4-439C-8EB1-FA4EB403BC8F}"/>
              </a:ext>
            </a:extLst>
          </p:cNvPr>
          <p:cNvSpPr/>
          <p:nvPr/>
        </p:nvSpPr>
        <p:spPr>
          <a:xfrm>
            <a:off x="7083911" y="1717282"/>
            <a:ext cx="4399006" cy="4031873"/>
          </a:xfrm>
          <a:prstGeom prst="rect">
            <a:avLst/>
          </a:prstGeom>
        </p:spPr>
        <p:txBody>
          <a:bodyPr wrap="square">
            <a:spAutoFit/>
          </a:bodyPr>
          <a:lstStyle/>
          <a:p>
            <a:pPr marL="400050" indent="-400050">
              <a:buAutoNum type="romanLcParenBoth"/>
            </a:pPr>
            <a:r>
              <a:rPr lang="en-US" altLang="zh-CN" sz="1600" dirty="0">
                <a:latin typeface="Times New Roman" panose="02020603050405020304" pitchFamily="18" charset="0"/>
                <a:cs typeface="Times New Roman" panose="02020603050405020304" pitchFamily="18" charset="0"/>
              </a:rPr>
              <a:t>T</a:t>
            </a:r>
            <a:r>
              <a:rPr lang="zh-CN" altLang="en-US" sz="1600" dirty="0">
                <a:latin typeface="Times New Roman" panose="02020603050405020304" pitchFamily="18" charset="0"/>
                <a:cs typeface="Times New Roman" panose="02020603050405020304" pitchFamily="18" charset="0"/>
              </a:rPr>
              <a:t>he </a:t>
            </a:r>
            <a:r>
              <a:rPr lang="zh-CN" altLang="en-US" sz="1600" i="1" dirty="0">
                <a:latin typeface="Times New Roman" panose="02020603050405020304" pitchFamily="18" charset="0"/>
                <a:cs typeface="Times New Roman" panose="02020603050405020304" pitchFamily="18" charset="0"/>
              </a:rPr>
              <a:t>k </a:t>
            </a:r>
            <a:r>
              <a:rPr lang="zh-CN" altLang="en-US" sz="1600" dirty="0">
                <a:latin typeface="Times New Roman" panose="02020603050405020304" pitchFamily="18" charset="0"/>
                <a:cs typeface="Times New Roman" panose="02020603050405020304" pitchFamily="18" charset="0"/>
              </a:rPr>
              <a:t>mentioned trades can be part of the Order Protection compliance of ISO trades initiated at another exchange, followed by regular marked trades at the domestic exchange, and therefore not a part of the ISO package of trades constituting a Mini Flash Crash that sweeps the order book. </a:t>
            </a:r>
            <a:endParaRPr lang="en-US" altLang="zh-CN" sz="1600" dirty="0">
              <a:latin typeface="Times New Roman" panose="02020603050405020304" pitchFamily="18" charset="0"/>
              <a:cs typeface="Times New Roman" panose="02020603050405020304" pitchFamily="18" charset="0"/>
            </a:endParaRPr>
          </a:p>
          <a:p>
            <a:pPr marL="400050" indent="-400050">
              <a:buAutoNum type="romanLcParenBoth"/>
            </a:pPr>
            <a:r>
              <a:rPr lang="en-US" altLang="zh-CN" sz="1600" dirty="0">
                <a:latin typeface="Times New Roman" panose="02020603050405020304" pitchFamily="18" charset="0"/>
                <a:cs typeface="Times New Roman" panose="02020603050405020304" pitchFamily="18" charset="0"/>
              </a:rPr>
              <a:t>T</a:t>
            </a:r>
            <a:r>
              <a:rPr lang="zh-CN" altLang="en-US" sz="1600" dirty="0">
                <a:latin typeface="Times New Roman" panose="02020603050405020304" pitchFamily="18" charset="0"/>
                <a:cs typeface="Times New Roman" panose="02020603050405020304" pitchFamily="18" charset="0"/>
              </a:rPr>
              <a:t>he ﬁrst </a:t>
            </a:r>
            <a:r>
              <a:rPr lang="zh-CN" altLang="en-US" sz="1600" i="1" dirty="0">
                <a:latin typeface="Times New Roman" panose="02020603050405020304" pitchFamily="18" charset="0"/>
                <a:cs typeface="Times New Roman" panose="02020603050405020304" pitchFamily="18" charset="0"/>
              </a:rPr>
              <a:t>k </a:t>
            </a:r>
            <a:r>
              <a:rPr lang="zh-CN" altLang="en-US" sz="1600" dirty="0">
                <a:latin typeface="Times New Roman" panose="02020603050405020304" pitchFamily="18" charset="0"/>
                <a:cs typeface="Times New Roman" panose="02020603050405020304" pitchFamily="18" charset="0"/>
              </a:rPr>
              <a:t>trades may be a part of an auto-routing procedure of another exchange complying with the Order Protection Rule, and therefore not relevant to the mechanics of ISO-initiated Mini Flash Crashes, as the auto-routing procedure will only send the part of the order matching the displayed depth at the Top of the Book, while the remaining balance of the order will be ﬁlled elsewhere. </a:t>
            </a:r>
            <a:endParaRPr lang="en-US" altLang="zh-C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10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A444A1C9-B1D3-42C2-9401-529996189EED}"/>
              </a:ext>
            </a:extLst>
          </p:cNvPr>
          <p:cNvSpPr txBox="1">
            <a:spLocks/>
          </p:cNvSpPr>
          <p:nvPr/>
        </p:nvSpPr>
        <p:spPr>
          <a:xfrm>
            <a:off x="609599" y="1600201"/>
            <a:ext cx="10635050" cy="452596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dirty="0"/>
          </a:p>
        </p:txBody>
      </p:sp>
      <p:sp>
        <p:nvSpPr>
          <p:cNvPr id="7" name="标题 6">
            <a:extLst>
              <a:ext uri="{FF2B5EF4-FFF2-40B4-BE49-F238E27FC236}">
                <a16:creationId xmlns:a16="http://schemas.microsoft.com/office/drawing/2014/main" id="{5FF220E8-EBFA-4A69-AE01-7BF006EC3739}"/>
              </a:ext>
            </a:extLst>
          </p:cNvPr>
          <p:cNvSpPr>
            <a:spLocks noGrp="1"/>
          </p:cNvSpPr>
          <p:nvPr>
            <p:ph type="title"/>
          </p:nvPr>
        </p:nvSpPr>
        <p:spPr/>
        <p:txBody>
          <a:bodyPr/>
          <a:lstStyle/>
          <a:p>
            <a:r>
              <a:rPr lang="en-US" altLang="zh-CN" dirty="0">
                <a:solidFill>
                  <a:srgbClr val="FF0000"/>
                </a:solidFill>
              </a:rPr>
              <a:t>Descriptive Analyses and Results</a:t>
            </a:r>
            <a:endParaRPr lang="zh-CN" altLang="en-US" dirty="0"/>
          </a:p>
        </p:txBody>
      </p:sp>
      <p:sp>
        <p:nvSpPr>
          <p:cNvPr id="12" name="文本占位符 11">
            <a:extLst>
              <a:ext uri="{FF2B5EF4-FFF2-40B4-BE49-F238E27FC236}">
                <a16:creationId xmlns:a16="http://schemas.microsoft.com/office/drawing/2014/main" id="{54BAEF8F-8090-4E95-B86B-1CBB6A73DA0B}"/>
              </a:ext>
            </a:extLst>
          </p:cNvPr>
          <p:cNvSpPr>
            <a:spLocks noGrp="1"/>
          </p:cNvSpPr>
          <p:nvPr>
            <p:ph type="body" sz="quarter" idx="3"/>
          </p:nvPr>
        </p:nvSpPr>
        <p:spPr>
          <a:xfrm>
            <a:off x="654907" y="1221498"/>
            <a:ext cx="5445211" cy="543352"/>
          </a:xfrm>
        </p:spPr>
        <p:txBody>
          <a:bodyPr/>
          <a:lstStyle/>
          <a:p>
            <a:r>
              <a:rPr lang="en-US" altLang="zh-CN" dirty="0"/>
              <a:t>Auto-routing initiated Mini Flash Crash </a:t>
            </a:r>
            <a:endParaRPr lang="zh-CN" altLang="en-US" dirty="0"/>
          </a:p>
        </p:txBody>
      </p:sp>
      <p:graphicFrame>
        <p:nvGraphicFramePr>
          <p:cNvPr id="16" name="内容占位符 15">
            <a:extLst>
              <a:ext uri="{FF2B5EF4-FFF2-40B4-BE49-F238E27FC236}">
                <a16:creationId xmlns:a16="http://schemas.microsoft.com/office/drawing/2014/main" id="{141A311C-E093-4F78-9ED9-5AB37FE8AA21}"/>
              </a:ext>
            </a:extLst>
          </p:cNvPr>
          <p:cNvGraphicFramePr>
            <a:graphicFrameLocks noGrp="1"/>
          </p:cNvGraphicFramePr>
          <p:nvPr>
            <p:ph sz="quarter" idx="4"/>
            <p:extLst>
              <p:ext uri="{D42A27DB-BD31-4B8C-83A1-F6EECF244321}">
                <p14:modId xmlns:p14="http://schemas.microsoft.com/office/powerpoint/2010/main" val="523060259"/>
              </p:ext>
            </p:extLst>
          </p:nvPr>
        </p:nvGraphicFramePr>
        <p:xfrm>
          <a:off x="518984" y="1861750"/>
          <a:ext cx="11327027" cy="4654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04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EC34B0-A1E7-4373-87EA-1E291C008A90}"/>
              </a:ext>
            </a:extLst>
          </p:cNvPr>
          <p:cNvSpPr txBox="1">
            <a:spLocks/>
          </p:cNvSpPr>
          <p:nvPr/>
        </p:nvSpPr>
        <p:spPr>
          <a:xfrm>
            <a:off x="619798" y="289163"/>
            <a:ext cx="9649953" cy="980194"/>
          </a:xfrm>
          <a:prstGeom prst="rect">
            <a:avLst/>
          </a:prstGeom>
        </p:spPr>
        <p:txBody>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r>
              <a:rPr lang="en-US">
                <a:solidFill>
                  <a:srgbClr val="FF0000"/>
                </a:solidFill>
              </a:rPr>
              <a:t>Descriptive Analyses and Results</a:t>
            </a:r>
            <a:endParaRPr lang="en-US" sz="3200" dirty="0"/>
          </a:p>
        </p:txBody>
      </p:sp>
      <p:sp>
        <p:nvSpPr>
          <p:cNvPr id="4" name="Content Placeholder 4">
            <a:extLst>
              <a:ext uri="{FF2B5EF4-FFF2-40B4-BE49-F238E27FC236}">
                <a16:creationId xmlns:a16="http://schemas.microsoft.com/office/drawing/2014/main" id="{A444A1C9-B1D3-42C2-9401-529996189EED}"/>
              </a:ext>
            </a:extLst>
          </p:cNvPr>
          <p:cNvSpPr txBox="1">
            <a:spLocks/>
          </p:cNvSpPr>
          <p:nvPr/>
        </p:nvSpPr>
        <p:spPr>
          <a:xfrm>
            <a:off x="609599" y="1600201"/>
            <a:ext cx="10635050" cy="452596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a:p>
            <a:endParaRPr lang="en-US" dirty="0"/>
          </a:p>
        </p:txBody>
      </p:sp>
      <p:pic>
        <p:nvPicPr>
          <p:cNvPr id="8" name="图片 7">
            <a:extLst>
              <a:ext uri="{FF2B5EF4-FFF2-40B4-BE49-F238E27FC236}">
                <a16:creationId xmlns:a16="http://schemas.microsoft.com/office/drawing/2014/main" id="{E9A53A86-8155-48F1-B309-8F320B39C43D}"/>
              </a:ext>
            </a:extLst>
          </p:cNvPr>
          <p:cNvPicPr>
            <a:picLocks noChangeAspect="1"/>
          </p:cNvPicPr>
          <p:nvPr/>
        </p:nvPicPr>
        <p:blipFill>
          <a:blip r:embed="rId3"/>
          <a:stretch>
            <a:fillRect/>
          </a:stretch>
        </p:blipFill>
        <p:spPr>
          <a:xfrm>
            <a:off x="609599" y="1269357"/>
            <a:ext cx="8413802" cy="3128061"/>
          </a:xfrm>
          <a:prstGeom prst="rect">
            <a:avLst/>
          </a:prstGeom>
        </p:spPr>
      </p:pic>
      <p:sp>
        <p:nvSpPr>
          <p:cNvPr id="5" name="矩形 4">
            <a:extLst>
              <a:ext uri="{FF2B5EF4-FFF2-40B4-BE49-F238E27FC236}">
                <a16:creationId xmlns:a16="http://schemas.microsoft.com/office/drawing/2014/main" id="{466013D8-401E-47F5-9C97-1D115DB5AC85}"/>
              </a:ext>
            </a:extLst>
          </p:cNvPr>
          <p:cNvSpPr/>
          <p:nvPr/>
        </p:nvSpPr>
        <p:spPr>
          <a:xfrm>
            <a:off x="535455" y="4751917"/>
            <a:ext cx="9819503" cy="646331"/>
          </a:xfrm>
          <a:prstGeom prst="rect">
            <a:avLst/>
          </a:prstGeom>
        </p:spPr>
        <p:txBody>
          <a:bodyPr wrap="square">
            <a:spAutoFit/>
          </a:bodyPr>
          <a:lstStyle/>
          <a:p>
            <a:pPr marL="285750" indent="-285750">
              <a:buFont typeface="Arial" panose="020B0604020202020204" pitchFamily="34" charset="0"/>
              <a:buChar char="•"/>
            </a:pPr>
            <a:r>
              <a:rPr lang="zh-CN" altLang="en-US" dirty="0">
                <a:latin typeface="Times New Roman" panose="02020603050405020304" pitchFamily="18" charset="0"/>
                <a:cs typeface="Times New Roman" panose="02020603050405020304" pitchFamily="18" charset="0"/>
              </a:rPr>
              <a:t>While the two types of Mini Flash Crashes are diﬀerent in their underlying mechanics, both types are the result of the </a:t>
            </a:r>
            <a:r>
              <a:rPr lang="zh-CN" altLang="en-US" b="1" dirty="0">
                <a:latin typeface="Times New Roman" panose="02020603050405020304" pitchFamily="18" charset="0"/>
                <a:cs typeface="Times New Roman" panose="02020603050405020304" pitchFamily="18" charset="0"/>
              </a:rPr>
              <a:t>lack of protection for Depth of Book quotations.</a:t>
            </a:r>
          </a:p>
        </p:txBody>
      </p:sp>
      <p:sp>
        <p:nvSpPr>
          <p:cNvPr id="6" name="矩形 5">
            <a:extLst>
              <a:ext uri="{FF2B5EF4-FFF2-40B4-BE49-F238E27FC236}">
                <a16:creationId xmlns:a16="http://schemas.microsoft.com/office/drawing/2014/main" id="{370C779C-203E-4BE1-A135-69A77EE3B7A9}"/>
              </a:ext>
            </a:extLst>
          </p:cNvPr>
          <p:cNvSpPr/>
          <p:nvPr/>
        </p:nvSpPr>
        <p:spPr>
          <a:xfrm>
            <a:off x="609599" y="5520625"/>
            <a:ext cx="9391135" cy="646331"/>
          </a:xfrm>
          <a:prstGeom prst="rect">
            <a:avLst/>
          </a:prstGeom>
        </p:spPr>
        <p:txBody>
          <a:bodyPr wrap="square">
            <a:spAutoFit/>
          </a:bodyPr>
          <a:lstStyle/>
          <a:p>
            <a:pPr marL="285750" indent="-285750">
              <a:buFont typeface="Arial" panose="020B0604020202020204" pitchFamily="34" charset="0"/>
              <a:buChar char="•"/>
            </a:pPr>
            <a:r>
              <a:rPr lang="en-US" altLang="zh-CN" i="1" dirty="0">
                <a:latin typeface="Times New Roman" panose="02020603050405020304" pitchFamily="18" charset="0"/>
                <a:cs typeface="Times New Roman" panose="02020603050405020304" pitchFamily="18" charset="0"/>
              </a:rPr>
              <a:t>W</a:t>
            </a:r>
            <a:r>
              <a:rPr lang="zh-CN" altLang="en-US" i="1" dirty="0">
                <a:latin typeface="Times New Roman" panose="02020603050405020304" pitchFamily="18" charset="0"/>
                <a:cs typeface="Times New Roman" panose="02020603050405020304" pitchFamily="18" charset="0"/>
              </a:rPr>
              <a:t>ho might be causing Mini Flash Crashes？</a:t>
            </a:r>
            <a:endParaRPr lang="en-US" altLang="zh-CN" i="1"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     As stressed earlier, most crashes happen due to </a:t>
            </a:r>
            <a:r>
              <a:rPr lang="zh-CN" altLang="en-US" b="1" dirty="0">
                <a:latin typeface="Times New Roman" panose="02020603050405020304" pitchFamily="18" charset="0"/>
                <a:cs typeface="Times New Roman" panose="02020603050405020304" pitchFamily="18" charset="0"/>
              </a:rPr>
              <a:t>aggressive use of ISOs. </a:t>
            </a:r>
            <a:r>
              <a:rPr lang="en-US" altLang="zh-CN" b="1" dirty="0">
                <a:latin typeface="Times New Roman" panose="02020603050405020304" pitchFamily="18" charset="0"/>
                <a:cs typeface="Times New Roman" panose="02020603050405020304" pitchFamily="18" charset="0"/>
              </a:rPr>
              <a:t>---HFT activity</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706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EC34B0-A1E7-4373-87EA-1E291C008A90}"/>
              </a:ext>
            </a:extLst>
          </p:cNvPr>
          <p:cNvSpPr txBox="1">
            <a:spLocks/>
          </p:cNvSpPr>
          <p:nvPr/>
        </p:nvSpPr>
        <p:spPr>
          <a:xfrm>
            <a:off x="619798" y="289163"/>
            <a:ext cx="9649953" cy="980194"/>
          </a:xfrm>
          <a:prstGeom prst="rect">
            <a:avLst/>
          </a:prstGeom>
        </p:spPr>
        <p:txBody>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r>
              <a:rPr lang="en-US" dirty="0">
                <a:solidFill>
                  <a:srgbClr val="FF0000"/>
                </a:solidFill>
              </a:rPr>
              <a:t>Liquidity Shocks</a:t>
            </a:r>
            <a:endParaRPr lang="en-US" sz="3200" dirty="0"/>
          </a:p>
        </p:txBody>
      </p:sp>
      <p:sp>
        <p:nvSpPr>
          <p:cNvPr id="4" name="Content Placeholder 4">
            <a:extLst>
              <a:ext uri="{FF2B5EF4-FFF2-40B4-BE49-F238E27FC236}">
                <a16:creationId xmlns:a16="http://schemas.microsoft.com/office/drawing/2014/main" id="{A444A1C9-B1D3-42C2-9401-529996189EED}"/>
              </a:ext>
            </a:extLst>
          </p:cNvPr>
          <p:cNvSpPr txBox="1">
            <a:spLocks/>
          </p:cNvSpPr>
          <p:nvPr/>
        </p:nvSpPr>
        <p:spPr>
          <a:xfrm>
            <a:off x="609599" y="1600201"/>
            <a:ext cx="10635050" cy="452596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3" name="矩形: 圆角 2">
            <a:extLst>
              <a:ext uri="{FF2B5EF4-FFF2-40B4-BE49-F238E27FC236}">
                <a16:creationId xmlns:a16="http://schemas.microsoft.com/office/drawing/2014/main" id="{3B029CB3-883D-4B89-B92B-286BA99001D7}"/>
              </a:ext>
            </a:extLst>
          </p:cNvPr>
          <p:cNvSpPr/>
          <p:nvPr/>
        </p:nvSpPr>
        <p:spPr>
          <a:xfrm>
            <a:off x="619798" y="1698883"/>
            <a:ext cx="1291380" cy="889687"/>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dirty="0">
              <a:latin typeface="Times New Roman" panose="02020603050405020304" pitchFamily="18" charset="0"/>
              <a:cs typeface="Times New Roman" panose="02020603050405020304" pitchFamily="18" charset="0"/>
            </a:endParaRPr>
          </a:p>
          <a:p>
            <a:pPr algn="ctr"/>
            <a:r>
              <a:rPr lang="en-US" altLang="zh-CN" dirty="0">
                <a:latin typeface="Times New Roman" panose="02020603050405020304" pitchFamily="18" charset="0"/>
                <a:cs typeface="Times New Roman" panose="02020603050405020304" pitchFamily="18" charset="0"/>
              </a:rPr>
              <a:t>Previous Studies</a:t>
            </a:r>
          </a:p>
          <a:p>
            <a:pPr algn="ctr"/>
            <a:endParaRPr lang="en-US" altLang="zh-CN" dirty="0"/>
          </a:p>
        </p:txBody>
      </p:sp>
      <p:sp>
        <p:nvSpPr>
          <p:cNvPr id="5" name="矩形 4">
            <a:extLst>
              <a:ext uri="{FF2B5EF4-FFF2-40B4-BE49-F238E27FC236}">
                <a16:creationId xmlns:a16="http://schemas.microsoft.com/office/drawing/2014/main" id="{305BFAA9-45F1-4944-9467-5B8CA7F211AC}"/>
              </a:ext>
            </a:extLst>
          </p:cNvPr>
          <p:cNvSpPr/>
          <p:nvPr/>
        </p:nvSpPr>
        <p:spPr>
          <a:xfrm>
            <a:off x="2751000" y="1820560"/>
            <a:ext cx="8683117" cy="646331"/>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C</a:t>
            </a:r>
            <a:r>
              <a:rPr lang="zh-CN" altLang="en-US" dirty="0">
                <a:latin typeface="Times New Roman" panose="02020603050405020304" pitchFamily="18" charset="0"/>
                <a:cs typeface="Times New Roman" panose="02020603050405020304" pitchFamily="18" charset="0"/>
              </a:rPr>
              <a:t>omputerized trading improves traditional measures of market quality and contributes to price discovery.</a:t>
            </a:r>
          </a:p>
        </p:txBody>
      </p:sp>
      <p:cxnSp>
        <p:nvCxnSpPr>
          <p:cNvPr id="7" name="直接箭头连接符 6">
            <a:extLst>
              <a:ext uri="{FF2B5EF4-FFF2-40B4-BE49-F238E27FC236}">
                <a16:creationId xmlns:a16="http://schemas.microsoft.com/office/drawing/2014/main" id="{159E8C34-434C-4598-996B-F87563A77A11}"/>
              </a:ext>
            </a:extLst>
          </p:cNvPr>
          <p:cNvCxnSpPr>
            <a:cxnSpLocks/>
            <a:stCxn id="3" idx="3"/>
            <a:endCxn id="5" idx="1"/>
          </p:cNvCxnSpPr>
          <p:nvPr/>
        </p:nvCxnSpPr>
        <p:spPr>
          <a:xfrm flipV="1">
            <a:off x="1911178" y="2143726"/>
            <a:ext cx="839822"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1" name="箭头: 上下 10">
            <a:extLst>
              <a:ext uri="{FF2B5EF4-FFF2-40B4-BE49-F238E27FC236}">
                <a16:creationId xmlns:a16="http://schemas.microsoft.com/office/drawing/2014/main" id="{2633430B-C8F9-4B5F-90BA-60BFD0A78E86}"/>
              </a:ext>
            </a:extLst>
          </p:cNvPr>
          <p:cNvSpPr/>
          <p:nvPr/>
        </p:nvSpPr>
        <p:spPr>
          <a:xfrm>
            <a:off x="1260389" y="2660822"/>
            <a:ext cx="115330" cy="1095632"/>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BB1D001E-3657-46FC-B8D6-6CD377851A11}"/>
              </a:ext>
            </a:extLst>
          </p:cNvPr>
          <p:cNvSpPr txBox="1"/>
          <p:nvPr/>
        </p:nvSpPr>
        <p:spPr>
          <a:xfrm>
            <a:off x="683741" y="4069492"/>
            <a:ext cx="1383956" cy="646331"/>
          </a:xfrm>
          <a:prstGeom prst="rect">
            <a:avLst/>
          </a:prstGeom>
          <a:noFill/>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This </a:t>
            </a:r>
          </a:p>
          <a:p>
            <a:pPr algn="ctr"/>
            <a:r>
              <a:rPr lang="en-US" altLang="zh-CN" dirty="0">
                <a:latin typeface="Times New Roman" panose="02020603050405020304" pitchFamily="18" charset="0"/>
                <a:cs typeface="Times New Roman" panose="02020603050405020304" pitchFamily="18" charset="0"/>
              </a:rPr>
              <a:t>Paper</a:t>
            </a:r>
            <a:endParaRPr lang="zh-CN" altLang="en-US" dirty="0">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819280CF-6C36-48F4-B8B5-03129D0A2151}"/>
              </a:ext>
            </a:extLst>
          </p:cNvPr>
          <p:cNvSpPr/>
          <p:nvPr/>
        </p:nvSpPr>
        <p:spPr>
          <a:xfrm>
            <a:off x="2742763" y="3863182"/>
            <a:ext cx="8683118" cy="2031325"/>
          </a:xfrm>
          <a:prstGeom prst="rect">
            <a:avLst/>
          </a:prstGeom>
        </p:spPr>
        <p:txBody>
          <a:bodyPr wrap="square">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Previous studies are bounded by strong assumptions and only provide a summary parameters typical of econometric analysis. </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Mini Flash Crashes overlooked</a:t>
            </a: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Examine market quality by placing Mini Flash Crashes at the </a:t>
            </a:r>
            <a:r>
              <a:rPr lang="en-US" altLang="zh-CN" dirty="0" err="1">
                <a:latin typeface="Times New Roman" panose="02020603050405020304" pitchFamily="18" charset="0"/>
                <a:cs typeface="Times New Roman" panose="02020603050405020304" pitchFamily="18" charset="0"/>
              </a:rPr>
              <a:t>centre</a:t>
            </a:r>
            <a:r>
              <a:rPr lang="en-US" altLang="zh-CN" dirty="0">
                <a:latin typeface="Times New Roman" panose="02020603050405020304" pitchFamily="18" charset="0"/>
                <a:cs typeface="Times New Roman" panose="02020603050405020304" pitchFamily="18" charset="0"/>
              </a:rPr>
              <a:t> of our analysis with an event study and evaluate the diﬀerence in market liquidity 60 seconds before and after the occurrence of Mini Flash Crashes.</a:t>
            </a:r>
          </a:p>
          <a:p>
            <a:endParaRPr lang="zh-CN" altLang="en-US" dirty="0"/>
          </a:p>
        </p:txBody>
      </p:sp>
      <p:cxnSp>
        <p:nvCxnSpPr>
          <p:cNvPr id="18" name="直接箭头连接符 17">
            <a:extLst>
              <a:ext uri="{FF2B5EF4-FFF2-40B4-BE49-F238E27FC236}">
                <a16:creationId xmlns:a16="http://schemas.microsoft.com/office/drawing/2014/main" id="{560EE8D4-3418-41DB-9181-F00F6BE22E0E}"/>
              </a:ext>
            </a:extLst>
          </p:cNvPr>
          <p:cNvCxnSpPr>
            <a:cxnSpLocks/>
          </p:cNvCxnSpPr>
          <p:nvPr/>
        </p:nvCxnSpPr>
        <p:spPr>
          <a:xfrm flipV="1">
            <a:off x="1853513" y="4392657"/>
            <a:ext cx="839823" cy="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1814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EC34B0-A1E7-4373-87EA-1E291C008A90}"/>
              </a:ext>
            </a:extLst>
          </p:cNvPr>
          <p:cNvSpPr txBox="1">
            <a:spLocks/>
          </p:cNvSpPr>
          <p:nvPr/>
        </p:nvSpPr>
        <p:spPr>
          <a:xfrm>
            <a:off x="619798" y="289163"/>
            <a:ext cx="9649953" cy="980194"/>
          </a:xfrm>
          <a:prstGeom prst="rect">
            <a:avLst/>
          </a:prstGeom>
        </p:spPr>
        <p:txBody>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r>
              <a:rPr lang="en-US" dirty="0">
                <a:solidFill>
                  <a:srgbClr val="FF0000"/>
                </a:solidFill>
              </a:rPr>
              <a:t>Liquidity Shocks—</a:t>
            </a:r>
            <a:r>
              <a:rPr lang="en-US" sz="3200" dirty="0">
                <a:solidFill>
                  <a:srgbClr val="FF0000"/>
                </a:solidFill>
              </a:rPr>
              <a:t>Spread Differences</a:t>
            </a:r>
            <a:endParaRPr lang="en-US" sz="3200" dirty="0"/>
          </a:p>
        </p:txBody>
      </p:sp>
      <p:sp>
        <p:nvSpPr>
          <p:cNvPr id="4" name="Content Placeholder 4">
            <a:extLst>
              <a:ext uri="{FF2B5EF4-FFF2-40B4-BE49-F238E27FC236}">
                <a16:creationId xmlns:a16="http://schemas.microsoft.com/office/drawing/2014/main" id="{A444A1C9-B1D3-42C2-9401-529996189EED}"/>
              </a:ext>
            </a:extLst>
          </p:cNvPr>
          <p:cNvSpPr txBox="1">
            <a:spLocks/>
          </p:cNvSpPr>
          <p:nvPr/>
        </p:nvSpPr>
        <p:spPr>
          <a:xfrm>
            <a:off x="609599" y="1600201"/>
            <a:ext cx="10635050" cy="452596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mc:AlternateContent xmlns:mc="http://schemas.openxmlformats.org/markup-compatibility/2006" xmlns:a14="http://schemas.microsoft.com/office/drawing/2010/main">
        <mc:Choice Requires="a14">
          <p:sp>
            <p:nvSpPr>
              <p:cNvPr id="3" name="矩形: 圆角 2">
                <a:extLst>
                  <a:ext uri="{FF2B5EF4-FFF2-40B4-BE49-F238E27FC236}">
                    <a16:creationId xmlns:a16="http://schemas.microsoft.com/office/drawing/2014/main" id="{3B029CB3-883D-4B89-B92B-286BA99001D7}"/>
                  </a:ext>
                </a:extLst>
              </p:cNvPr>
              <p:cNvSpPr/>
              <p:nvPr/>
            </p:nvSpPr>
            <p:spPr>
              <a:xfrm>
                <a:off x="604403" y="2458038"/>
                <a:ext cx="4201298" cy="250430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𝑀𝑖𝑑𝑃𝑟𝑖𝑐𝑒</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𝑜𝑓𝑓𝑒𝑟</m:t>
                          </m:r>
                          <m:r>
                            <a:rPr lang="en-US" altLang="zh-CN" b="0" i="1" smtClean="0">
                              <a:latin typeface="Cambria Math" panose="02040503050406030204" pitchFamily="18" charset="0"/>
                            </a:rPr>
                            <m:t>+</m:t>
                          </m:r>
                          <m:r>
                            <a:rPr lang="en-US" altLang="zh-CN" b="0" i="1" smtClean="0">
                              <a:latin typeface="Cambria Math" panose="02040503050406030204" pitchFamily="18" charset="0"/>
                            </a:rPr>
                            <m:t>𝑏𝑖𝑑</m:t>
                          </m:r>
                        </m:num>
                        <m:den>
                          <m:r>
                            <a:rPr lang="en-US" altLang="zh-CN" b="0" i="1" smtClean="0">
                              <a:latin typeface="Cambria Math" panose="02040503050406030204" pitchFamily="18" charset="0"/>
                            </a:rPr>
                            <m:t>2</m:t>
                          </m:r>
                        </m:den>
                      </m:f>
                    </m:oMath>
                  </m:oMathPara>
                </a14:m>
                <a:endParaRPr lang="en-US" altLang="zh-CN" b="0" dirty="0"/>
              </a:p>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𝑆𝑝𝑟𝑒𝑎𝑑</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𝑜𝑓𝑓𝑒𝑟</m:t>
                          </m:r>
                          <m:r>
                            <a:rPr lang="en-US" altLang="zh-CN" b="0" i="1" smtClean="0">
                              <a:latin typeface="Cambria Math" panose="02040503050406030204" pitchFamily="18" charset="0"/>
                            </a:rPr>
                            <m:t>−</m:t>
                          </m:r>
                          <m:r>
                            <a:rPr lang="en-US" altLang="zh-CN" b="0" i="1" smtClean="0">
                              <a:latin typeface="Cambria Math" panose="02040503050406030204" pitchFamily="18" charset="0"/>
                            </a:rPr>
                            <m:t>𝑏𝑖𝑑</m:t>
                          </m:r>
                        </m:num>
                        <m:den>
                          <m:r>
                            <a:rPr lang="en-US" altLang="zh-CN" b="0" i="1" smtClean="0">
                              <a:latin typeface="Cambria Math" panose="02040503050406030204" pitchFamily="18" charset="0"/>
                            </a:rPr>
                            <m:t>𝑀𝑖𝑑𝑃𝑟𝑖𝑐𝑒</m:t>
                          </m:r>
                        </m:den>
                      </m:f>
                      <m:r>
                        <a:rPr lang="en-US" altLang="zh-CN" b="0" i="1" smtClean="0">
                          <a:latin typeface="Cambria Math" panose="02040503050406030204" pitchFamily="18" charset="0"/>
                          <a:ea typeface="Cambria Math" panose="02040503050406030204" pitchFamily="18" charset="0"/>
                        </a:rPr>
                        <m:t>∙100%</m:t>
                      </m:r>
                    </m:oMath>
                  </m:oMathPara>
                </a14:m>
                <a:endParaRPr lang="en-US" altLang="zh-CN" b="0" dirty="0">
                  <a:ea typeface="Cambria Math" panose="02040503050406030204" pitchFamily="18" charset="0"/>
                </a:endParaRPr>
              </a:p>
              <a:p>
                <a:pPr algn="ctr"/>
                <a:endParaRPr lang="en-US" altLang="zh-CN" dirty="0"/>
              </a:p>
            </p:txBody>
          </p:sp>
        </mc:Choice>
        <mc:Fallback xmlns="">
          <p:sp>
            <p:nvSpPr>
              <p:cNvPr id="3" name="矩形: 圆角 2">
                <a:extLst>
                  <a:ext uri="{FF2B5EF4-FFF2-40B4-BE49-F238E27FC236}">
                    <a16:creationId xmlns:a16="http://schemas.microsoft.com/office/drawing/2014/main" id="{3B029CB3-883D-4B89-B92B-286BA99001D7}"/>
                  </a:ext>
                </a:extLst>
              </p:cNvPr>
              <p:cNvSpPr>
                <a:spLocks noRot="1" noChangeAspect="1" noMove="1" noResize="1" noEditPoints="1" noAdjustHandles="1" noChangeArrowheads="1" noChangeShapeType="1" noTextEdit="1"/>
              </p:cNvSpPr>
              <p:nvPr/>
            </p:nvSpPr>
            <p:spPr>
              <a:xfrm>
                <a:off x="604403" y="2458038"/>
                <a:ext cx="4201298" cy="2504302"/>
              </a:xfrm>
              <a:prstGeom prst="roundRect">
                <a:avLst/>
              </a:prstGeom>
              <a:blipFill>
                <a:blip r:embed="rId3"/>
                <a:stretch>
                  <a:fillRect/>
                </a:stretch>
              </a:blipFill>
              <a:ln/>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BE75BE4F-345A-42A7-9F26-09CC6161DED0}"/>
              </a:ext>
            </a:extLst>
          </p:cNvPr>
          <p:cNvPicPr>
            <a:picLocks noChangeAspect="1"/>
          </p:cNvPicPr>
          <p:nvPr/>
        </p:nvPicPr>
        <p:blipFill>
          <a:blip r:embed="rId4"/>
          <a:stretch>
            <a:fillRect/>
          </a:stretch>
        </p:blipFill>
        <p:spPr>
          <a:xfrm>
            <a:off x="5143454" y="1169773"/>
            <a:ext cx="6438947" cy="2576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图片 11">
            <a:extLst>
              <a:ext uri="{FF2B5EF4-FFF2-40B4-BE49-F238E27FC236}">
                <a16:creationId xmlns:a16="http://schemas.microsoft.com/office/drawing/2014/main" id="{2185FCB4-39CA-4B93-B768-8B4BA55AB564}"/>
              </a:ext>
            </a:extLst>
          </p:cNvPr>
          <p:cNvPicPr>
            <a:picLocks noChangeAspect="1"/>
          </p:cNvPicPr>
          <p:nvPr/>
        </p:nvPicPr>
        <p:blipFill>
          <a:blip r:embed="rId5"/>
          <a:stretch>
            <a:fillRect/>
          </a:stretch>
        </p:blipFill>
        <p:spPr>
          <a:xfrm>
            <a:off x="5143454" y="3976677"/>
            <a:ext cx="6434185" cy="2562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5650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EC34B0-A1E7-4373-87EA-1E291C008A90}"/>
              </a:ext>
            </a:extLst>
          </p:cNvPr>
          <p:cNvSpPr txBox="1">
            <a:spLocks/>
          </p:cNvSpPr>
          <p:nvPr/>
        </p:nvSpPr>
        <p:spPr>
          <a:xfrm>
            <a:off x="619798" y="289163"/>
            <a:ext cx="9649953" cy="980194"/>
          </a:xfrm>
          <a:prstGeom prst="rect">
            <a:avLst/>
          </a:prstGeom>
        </p:spPr>
        <p:txBody>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r>
              <a:rPr lang="en-US" dirty="0">
                <a:solidFill>
                  <a:srgbClr val="FF0000"/>
                </a:solidFill>
              </a:rPr>
              <a:t>Liquidity Shocks—</a:t>
            </a:r>
            <a:r>
              <a:rPr lang="en-US" sz="3200" dirty="0">
                <a:solidFill>
                  <a:srgbClr val="FF0000"/>
                </a:solidFill>
              </a:rPr>
              <a:t>Locked and Crossed NBBO Quotes</a:t>
            </a:r>
            <a:endParaRPr lang="en-US" sz="3200" dirty="0"/>
          </a:p>
        </p:txBody>
      </p:sp>
      <p:sp>
        <p:nvSpPr>
          <p:cNvPr id="4" name="Content Placeholder 4">
            <a:extLst>
              <a:ext uri="{FF2B5EF4-FFF2-40B4-BE49-F238E27FC236}">
                <a16:creationId xmlns:a16="http://schemas.microsoft.com/office/drawing/2014/main" id="{A444A1C9-B1D3-42C2-9401-529996189EED}"/>
              </a:ext>
            </a:extLst>
          </p:cNvPr>
          <p:cNvSpPr txBox="1">
            <a:spLocks/>
          </p:cNvSpPr>
          <p:nvPr/>
        </p:nvSpPr>
        <p:spPr>
          <a:xfrm>
            <a:off x="609599" y="1600201"/>
            <a:ext cx="10635050" cy="452596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6" name="图片 5">
            <a:extLst>
              <a:ext uri="{FF2B5EF4-FFF2-40B4-BE49-F238E27FC236}">
                <a16:creationId xmlns:a16="http://schemas.microsoft.com/office/drawing/2014/main" id="{87573A3D-E78F-45AE-BA71-2362DF19DB26}"/>
              </a:ext>
            </a:extLst>
          </p:cNvPr>
          <p:cNvPicPr>
            <a:picLocks noChangeAspect="1"/>
          </p:cNvPicPr>
          <p:nvPr/>
        </p:nvPicPr>
        <p:blipFill>
          <a:blip r:embed="rId3"/>
          <a:stretch>
            <a:fillRect/>
          </a:stretch>
        </p:blipFill>
        <p:spPr>
          <a:xfrm>
            <a:off x="543697" y="1125539"/>
            <a:ext cx="5971839" cy="4838655"/>
          </a:xfrm>
          <a:prstGeom prst="rect">
            <a:avLst/>
          </a:prstGeom>
        </p:spPr>
      </p:pic>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1BCB88D6-70FB-4B68-9E36-4CF560FCBCDD}"/>
                  </a:ext>
                </a:extLst>
              </p:cNvPr>
              <p:cNvSpPr/>
              <p:nvPr/>
            </p:nvSpPr>
            <p:spPr>
              <a:xfrm>
                <a:off x="6665182" y="1421207"/>
                <a:ext cx="4663211" cy="4247317"/>
              </a:xfrm>
              <a:prstGeom prst="rect">
                <a:avLst/>
              </a:prstGeom>
            </p:spPr>
            <p:txBody>
              <a:bodyPr wrap="square">
                <a:spAutoFit/>
              </a:bodyPr>
              <a:lstStyle/>
              <a:p>
                <a:pPr marL="285750" indent="-285750">
                  <a:buFont typeface="Arial" panose="020B0604020202020204" pitchFamily="34" charset="0"/>
                  <a:buChar char="•"/>
                </a:pPr>
                <a:r>
                  <a:rPr lang="zh-CN" altLang="en-US" b="1" dirty="0">
                    <a:latin typeface="Times New Roman" panose="02020603050405020304" pitchFamily="18" charset="0"/>
                    <a:cs typeface="Times New Roman" panose="02020603050405020304" pitchFamily="18" charset="0"/>
                  </a:rPr>
                  <a:t>Locked and crossed NBBO quotes </a:t>
                </a:r>
                <a:r>
                  <a:rPr lang="zh-CN" altLang="en-US" dirty="0">
                    <a:latin typeface="Times New Roman" panose="02020603050405020304" pitchFamily="18" charset="0"/>
                    <a:cs typeface="Times New Roman" panose="02020603050405020304" pitchFamily="18" charset="0"/>
                  </a:rPr>
                  <a:t>occur when National Best Bid </a:t>
                </a:r>
                <a14:m>
                  <m:oMath xmlns:m="http://schemas.openxmlformats.org/officeDocument/2006/math">
                    <m:r>
                      <a:rPr lang="en-US" altLang="zh-CN"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zh-CN" altLang="en-US" dirty="0">
                    <a:latin typeface="Times New Roman" panose="02020603050405020304" pitchFamily="18" charset="0"/>
                    <a:cs typeface="Times New Roman" panose="02020603050405020304" pitchFamily="18" charset="0"/>
                  </a:rPr>
                  <a:t>National Best Oﬀer</a:t>
                </a: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Rule 611 of Regulation NMS </a:t>
                </a:r>
                <a:r>
                  <a:rPr lang="en-US" altLang="zh-CN" dirty="0">
                    <a:latin typeface="Times New Roman" panose="02020603050405020304" pitchFamily="18" charset="0"/>
                    <a:cs typeface="Times New Roman" panose="02020603050405020304" pitchFamily="18" charset="0"/>
                  </a:rPr>
                  <a:t>prohibits submission of a quote that would lock or cross the market.</a:t>
                </a:r>
              </a:p>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b="1" dirty="0">
                    <a:latin typeface="Times New Roman" panose="02020603050405020304" pitchFamily="18" charset="0"/>
                    <a:cs typeface="Times New Roman" panose="02020603050405020304" pitchFamily="18" charset="0"/>
                  </a:rPr>
                  <a:t>Mini Flash Crashes have major impact on the percentage of locked or crossed NBBO quotes,</a:t>
                </a:r>
                <a:r>
                  <a:rPr lang="en-US" altLang="zh-CN" dirty="0">
                    <a:latin typeface="Times New Roman" panose="02020603050405020304" pitchFamily="18" charset="0"/>
                    <a:cs typeface="Times New Roman" panose="02020603050405020304" pitchFamily="18" charset="0"/>
                  </a:rPr>
                  <a:t> which averaged 8.01% in 60 seconds before the crash, jumps to 24.40% after to crash and declines to 8.23% in the 60 after the crash.</a:t>
                </a:r>
              </a:p>
              <a:p>
                <a:pPr marL="285750" indent="-285750">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mc:Choice>
        <mc:Fallback xmlns="">
          <p:sp>
            <p:nvSpPr>
              <p:cNvPr id="7" name="矩形 6">
                <a:extLst>
                  <a:ext uri="{FF2B5EF4-FFF2-40B4-BE49-F238E27FC236}">
                    <a16:creationId xmlns:a16="http://schemas.microsoft.com/office/drawing/2014/main" id="{1BCB88D6-70FB-4B68-9E36-4CF560FCBCDD}"/>
                  </a:ext>
                </a:extLst>
              </p:cNvPr>
              <p:cNvSpPr>
                <a:spLocks noRot="1" noChangeAspect="1" noMove="1" noResize="1" noEditPoints="1" noAdjustHandles="1" noChangeArrowheads="1" noChangeShapeType="1" noTextEdit="1"/>
              </p:cNvSpPr>
              <p:nvPr/>
            </p:nvSpPr>
            <p:spPr>
              <a:xfrm>
                <a:off x="6665182" y="1421207"/>
                <a:ext cx="4663211" cy="4247317"/>
              </a:xfrm>
              <a:prstGeom prst="rect">
                <a:avLst/>
              </a:prstGeom>
              <a:blipFill>
                <a:blip r:embed="rId4"/>
                <a:stretch>
                  <a:fillRect l="-784" t="-717" r="-13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4531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EC34B0-A1E7-4373-87EA-1E291C008A90}"/>
              </a:ext>
            </a:extLst>
          </p:cNvPr>
          <p:cNvSpPr txBox="1">
            <a:spLocks/>
          </p:cNvSpPr>
          <p:nvPr/>
        </p:nvSpPr>
        <p:spPr>
          <a:xfrm>
            <a:off x="619798" y="289163"/>
            <a:ext cx="9649953" cy="980194"/>
          </a:xfrm>
          <a:prstGeom prst="rect">
            <a:avLst/>
          </a:prstGeom>
        </p:spPr>
        <p:txBody>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r>
              <a:rPr lang="en-US">
                <a:solidFill>
                  <a:srgbClr val="FF0000"/>
                </a:solidFill>
              </a:rPr>
              <a:t>Liquidity Shocks—</a:t>
            </a:r>
            <a:r>
              <a:rPr lang="en-US" altLang="zh-CN" sz="3200">
                <a:solidFill>
                  <a:srgbClr val="FF0000"/>
                </a:solidFill>
              </a:rPr>
              <a:t>Quoted Volume</a:t>
            </a:r>
            <a:endParaRPr lang="en-US" sz="3200" dirty="0"/>
          </a:p>
        </p:txBody>
      </p:sp>
      <p:sp>
        <p:nvSpPr>
          <p:cNvPr id="4" name="Content Placeholder 4">
            <a:extLst>
              <a:ext uri="{FF2B5EF4-FFF2-40B4-BE49-F238E27FC236}">
                <a16:creationId xmlns:a16="http://schemas.microsoft.com/office/drawing/2014/main" id="{A444A1C9-B1D3-42C2-9401-529996189EED}"/>
              </a:ext>
            </a:extLst>
          </p:cNvPr>
          <p:cNvSpPr txBox="1">
            <a:spLocks/>
          </p:cNvSpPr>
          <p:nvPr/>
        </p:nvSpPr>
        <p:spPr>
          <a:xfrm>
            <a:off x="609599" y="1600201"/>
            <a:ext cx="10635050" cy="452596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6" name="图片 5">
            <a:extLst>
              <a:ext uri="{FF2B5EF4-FFF2-40B4-BE49-F238E27FC236}">
                <a16:creationId xmlns:a16="http://schemas.microsoft.com/office/drawing/2014/main" id="{87573A3D-E78F-45AE-BA71-2362DF19DB26}"/>
              </a:ext>
            </a:extLst>
          </p:cNvPr>
          <p:cNvPicPr>
            <a:picLocks noChangeAspect="1"/>
          </p:cNvPicPr>
          <p:nvPr/>
        </p:nvPicPr>
        <p:blipFill>
          <a:blip r:embed="rId3"/>
          <a:stretch>
            <a:fillRect/>
          </a:stretch>
        </p:blipFill>
        <p:spPr>
          <a:xfrm>
            <a:off x="525855" y="1269356"/>
            <a:ext cx="5509292" cy="2083443"/>
          </a:xfrm>
          <a:prstGeom prst="rect">
            <a:avLst/>
          </a:prstGeom>
        </p:spPr>
      </p:pic>
      <p:pic>
        <p:nvPicPr>
          <p:cNvPr id="5" name="图片 4">
            <a:extLst>
              <a:ext uri="{FF2B5EF4-FFF2-40B4-BE49-F238E27FC236}">
                <a16:creationId xmlns:a16="http://schemas.microsoft.com/office/drawing/2014/main" id="{8AA6C661-8601-4FC8-8439-2C617EFCAE98}"/>
              </a:ext>
            </a:extLst>
          </p:cNvPr>
          <p:cNvPicPr>
            <a:picLocks noChangeAspect="1"/>
          </p:cNvPicPr>
          <p:nvPr/>
        </p:nvPicPr>
        <p:blipFill>
          <a:blip r:embed="rId4"/>
          <a:stretch>
            <a:fillRect/>
          </a:stretch>
        </p:blipFill>
        <p:spPr>
          <a:xfrm>
            <a:off x="525855" y="3858566"/>
            <a:ext cx="5509292" cy="2029534"/>
          </a:xfrm>
          <a:prstGeom prst="rect">
            <a:avLst/>
          </a:prstGeom>
        </p:spPr>
      </p:pic>
      <p:pic>
        <p:nvPicPr>
          <p:cNvPr id="10" name="图片 9">
            <a:extLst>
              <a:ext uri="{FF2B5EF4-FFF2-40B4-BE49-F238E27FC236}">
                <a16:creationId xmlns:a16="http://schemas.microsoft.com/office/drawing/2014/main" id="{8EAB16FD-F8A2-4B5D-9ECE-3DD9B7854DC1}"/>
              </a:ext>
            </a:extLst>
          </p:cNvPr>
          <p:cNvPicPr>
            <a:picLocks noChangeAspect="1"/>
          </p:cNvPicPr>
          <p:nvPr/>
        </p:nvPicPr>
        <p:blipFill>
          <a:blip r:embed="rId5"/>
          <a:stretch>
            <a:fillRect/>
          </a:stretch>
        </p:blipFill>
        <p:spPr>
          <a:xfrm>
            <a:off x="6435414" y="1269357"/>
            <a:ext cx="5298114" cy="2083443"/>
          </a:xfrm>
          <a:prstGeom prst="rect">
            <a:avLst/>
          </a:prstGeom>
        </p:spPr>
      </p:pic>
      <p:pic>
        <p:nvPicPr>
          <p:cNvPr id="13" name="图片 12">
            <a:extLst>
              <a:ext uri="{FF2B5EF4-FFF2-40B4-BE49-F238E27FC236}">
                <a16:creationId xmlns:a16="http://schemas.microsoft.com/office/drawing/2014/main" id="{5CF605A0-A69E-4A53-ADA5-6D491E577280}"/>
              </a:ext>
            </a:extLst>
          </p:cNvPr>
          <p:cNvPicPr>
            <a:picLocks noChangeAspect="1"/>
          </p:cNvPicPr>
          <p:nvPr/>
        </p:nvPicPr>
        <p:blipFill>
          <a:blip r:embed="rId6"/>
          <a:stretch>
            <a:fillRect/>
          </a:stretch>
        </p:blipFill>
        <p:spPr>
          <a:xfrm>
            <a:off x="6510292" y="3858566"/>
            <a:ext cx="5223236" cy="2029534"/>
          </a:xfrm>
          <a:prstGeom prst="rect">
            <a:avLst/>
          </a:prstGeom>
        </p:spPr>
      </p:pic>
      <p:cxnSp>
        <p:nvCxnSpPr>
          <p:cNvPr id="16" name="直接连接符 15">
            <a:extLst>
              <a:ext uri="{FF2B5EF4-FFF2-40B4-BE49-F238E27FC236}">
                <a16:creationId xmlns:a16="http://schemas.microsoft.com/office/drawing/2014/main" id="{26BA6B0F-5024-41C6-83C9-92A39D5F0872}"/>
              </a:ext>
            </a:extLst>
          </p:cNvPr>
          <p:cNvCxnSpPr>
            <a:cxnSpLocks/>
          </p:cNvCxnSpPr>
          <p:nvPr/>
        </p:nvCxnSpPr>
        <p:spPr>
          <a:xfrm flipH="1">
            <a:off x="6243887" y="1153297"/>
            <a:ext cx="8633" cy="512393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椭圆 22">
            <a:extLst>
              <a:ext uri="{FF2B5EF4-FFF2-40B4-BE49-F238E27FC236}">
                <a16:creationId xmlns:a16="http://schemas.microsoft.com/office/drawing/2014/main" id="{2648BDB0-CCD6-4A48-A5C1-BE7DDC6BC818}"/>
              </a:ext>
            </a:extLst>
          </p:cNvPr>
          <p:cNvSpPr/>
          <p:nvPr/>
        </p:nvSpPr>
        <p:spPr>
          <a:xfrm>
            <a:off x="3280501" y="2311078"/>
            <a:ext cx="179391" cy="34974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008FD95E-078B-4D81-8001-1CDC121B415F}"/>
              </a:ext>
            </a:extLst>
          </p:cNvPr>
          <p:cNvSpPr/>
          <p:nvPr/>
        </p:nvSpPr>
        <p:spPr>
          <a:xfrm>
            <a:off x="3370196" y="5043488"/>
            <a:ext cx="89696" cy="21431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4A0FDF5B-8D93-417E-ABE7-CEBA379BE492}"/>
              </a:ext>
            </a:extLst>
          </p:cNvPr>
          <p:cNvSpPr/>
          <p:nvPr/>
        </p:nvSpPr>
        <p:spPr>
          <a:xfrm>
            <a:off x="9153525" y="2424113"/>
            <a:ext cx="152400" cy="31908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68237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EC34B0-A1E7-4373-87EA-1E291C008A90}"/>
              </a:ext>
            </a:extLst>
          </p:cNvPr>
          <p:cNvSpPr txBox="1">
            <a:spLocks/>
          </p:cNvSpPr>
          <p:nvPr/>
        </p:nvSpPr>
        <p:spPr>
          <a:xfrm>
            <a:off x="619798" y="289163"/>
            <a:ext cx="9649953" cy="980194"/>
          </a:xfrm>
          <a:prstGeom prst="rect">
            <a:avLst/>
          </a:prstGeom>
        </p:spPr>
        <p:txBody>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r>
              <a:rPr lang="en-US" dirty="0">
                <a:solidFill>
                  <a:srgbClr val="FF0000"/>
                </a:solidFill>
              </a:rPr>
              <a:t>Fleeting Liquidity</a:t>
            </a:r>
            <a:endParaRPr lang="en-US" sz="3200" dirty="0"/>
          </a:p>
        </p:txBody>
      </p:sp>
      <p:sp>
        <p:nvSpPr>
          <p:cNvPr id="4" name="Content Placeholder 4">
            <a:extLst>
              <a:ext uri="{FF2B5EF4-FFF2-40B4-BE49-F238E27FC236}">
                <a16:creationId xmlns:a16="http://schemas.microsoft.com/office/drawing/2014/main" id="{A444A1C9-B1D3-42C2-9401-529996189EED}"/>
              </a:ext>
            </a:extLst>
          </p:cNvPr>
          <p:cNvSpPr txBox="1">
            <a:spLocks/>
          </p:cNvSpPr>
          <p:nvPr/>
        </p:nvSpPr>
        <p:spPr>
          <a:xfrm>
            <a:off x="609599" y="1600201"/>
            <a:ext cx="10635050" cy="452596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i="1" dirty="0">
                <a:latin typeface="Times New Roman" panose="02020603050405020304" pitchFamily="18" charset="0"/>
                <a:cs typeface="Times New Roman" panose="02020603050405020304" pitchFamily="18" charset="0"/>
              </a:rPr>
              <a:t>People are relying on the [stock quote] data and the data is not real.” </a:t>
            </a:r>
            <a:r>
              <a:rPr lang="en-US" altLang="zh-CN" sz="2000" i="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Sean </a:t>
            </a:r>
            <a:r>
              <a:rPr lang="en-US" sz="2000" b="1" i="1" dirty="0" err="1">
                <a:latin typeface="Times New Roman" panose="02020603050405020304" pitchFamily="18" charset="0"/>
                <a:cs typeface="Times New Roman" panose="02020603050405020304" pitchFamily="18" charset="0"/>
              </a:rPr>
              <a:t>Hendelman</a:t>
            </a:r>
            <a:r>
              <a:rPr lang="en-US" sz="2000" b="1" i="1" dirty="0">
                <a:latin typeface="Times New Roman" panose="02020603050405020304" pitchFamily="18" charset="0"/>
                <a:cs typeface="Times New Roman" panose="02020603050405020304" pitchFamily="18" charset="0"/>
              </a:rPr>
              <a:t>, CEO at T3 Capital</a:t>
            </a:r>
          </a:p>
          <a:p>
            <a:r>
              <a:rPr lang="en-US" sz="2000" b="1" dirty="0">
                <a:latin typeface="Times New Roman" panose="02020603050405020304" pitchFamily="18" charset="0"/>
                <a:cs typeface="Times New Roman" panose="02020603050405020304" pitchFamily="18" charset="0"/>
              </a:rPr>
              <a:t>Mini Flash Crashes </a:t>
            </a:r>
            <a:r>
              <a:rPr lang="en-US" sz="2000" dirty="0">
                <a:latin typeface="Times New Roman" panose="02020603050405020304" pitchFamily="18" charset="0"/>
                <a:cs typeface="Times New Roman" panose="02020603050405020304" pitchFamily="18" charset="0"/>
              </a:rPr>
              <a:t>present a unique opportunity to analyze displayed liquidity at a time of severe stress.</a:t>
            </a:r>
          </a:p>
          <a:p>
            <a:endParaRPr lang="en-US" sz="20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BD911197-BDD5-41F4-902F-41AB133CA8C8}"/>
              </a:ext>
            </a:extLst>
          </p:cNvPr>
          <p:cNvPicPr>
            <a:picLocks noChangeAspect="1"/>
          </p:cNvPicPr>
          <p:nvPr/>
        </p:nvPicPr>
        <p:blipFill>
          <a:blip r:embed="rId3"/>
          <a:stretch>
            <a:fillRect/>
          </a:stretch>
        </p:blipFill>
        <p:spPr>
          <a:xfrm>
            <a:off x="1047968" y="2991468"/>
            <a:ext cx="8995501" cy="1521395"/>
          </a:xfrm>
          <a:prstGeom prst="rect">
            <a:avLst/>
          </a:prstGeom>
        </p:spPr>
      </p:pic>
      <p:sp>
        <p:nvSpPr>
          <p:cNvPr id="8" name="矩形 7">
            <a:extLst>
              <a:ext uri="{FF2B5EF4-FFF2-40B4-BE49-F238E27FC236}">
                <a16:creationId xmlns:a16="http://schemas.microsoft.com/office/drawing/2014/main" id="{8DAF25B7-2A80-492C-B4D0-3E2FBA620511}"/>
              </a:ext>
            </a:extLst>
          </p:cNvPr>
          <p:cNvSpPr/>
          <p:nvPr/>
        </p:nvSpPr>
        <p:spPr>
          <a:xfrm>
            <a:off x="1139373" y="4669111"/>
            <a:ext cx="8911354" cy="707886"/>
          </a:xfrm>
          <a:prstGeom prst="rect">
            <a:avLst/>
          </a:prstGeom>
        </p:spPr>
        <p:txBody>
          <a:bodyPr wrap="square">
            <a:spAutoFit/>
          </a:bodyPr>
          <a:lstStyle/>
          <a:p>
            <a:r>
              <a:rPr lang="zh-CN" altLang="en-US" sz="2000" dirty="0">
                <a:latin typeface="Times New Roman" panose="02020603050405020304" pitchFamily="18" charset="0"/>
                <a:cs typeface="Times New Roman" panose="02020603050405020304" pitchFamily="18" charset="0"/>
              </a:rPr>
              <a:t>We note that the phenomenon of Fleeting Liquidity is as often as 37.99% of Mini Flash Crashes in our sample.</a:t>
            </a:r>
          </a:p>
        </p:txBody>
      </p:sp>
      <p:sp>
        <p:nvSpPr>
          <p:cNvPr id="9" name="矩形 8">
            <a:extLst>
              <a:ext uri="{FF2B5EF4-FFF2-40B4-BE49-F238E27FC236}">
                <a16:creationId xmlns:a16="http://schemas.microsoft.com/office/drawing/2014/main" id="{617A5480-721B-4D4A-BB42-FAC2E10918E5}"/>
              </a:ext>
            </a:extLst>
          </p:cNvPr>
          <p:cNvSpPr/>
          <p:nvPr/>
        </p:nvSpPr>
        <p:spPr>
          <a:xfrm>
            <a:off x="8679543" y="4151086"/>
            <a:ext cx="1216448" cy="361777"/>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68959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EC34B0-A1E7-4373-87EA-1E291C008A90}"/>
              </a:ext>
            </a:extLst>
          </p:cNvPr>
          <p:cNvSpPr txBox="1">
            <a:spLocks/>
          </p:cNvSpPr>
          <p:nvPr/>
        </p:nvSpPr>
        <p:spPr>
          <a:xfrm>
            <a:off x="619798" y="289163"/>
            <a:ext cx="9649953" cy="980194"/>
          </a:xfrm>
          <a:prstGeom prst="rect">
            <a:avLst/>
          </a:prstGeom>
        </p:spPr>
        <p:txBody>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r>
              <a:rPr lang="en-US" dirty="0">
                <a:solidFill>
                  <a:srgbClr val="FF0000"/>
                </a:solidFill>
              </a:rPr>
              <a:t>Fleeting Liquidity</a:t>
            </a:r>
            <a:endParaRPr lang="en-US" sz="3200"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4CE0E00-597E-4AA8-BF10-4D3B53D7D3D5}"/>
                  </a:ext>
                </a:extLst>
              </p:cNvPr>
              <p:cNvSpPr txBox="1"/>
              <p:nvPr/>
            </p:nvSpPr>
            <p:spPr>
              <a:xfrm>
                <a:off x="1091513" y="1269357"/>
                <a:ext cx="9100851" cy="7146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b="0" i="0" smtClean="0">
                          <a:latin typeface="Cambria Math" panose="02040503050406030204" pitchFamily="18" charset="0"/>
                        </a:rPr>
                        <m:t>ln</m:t>
                      </m:r>
                      <m:d>
                        <m:dPr>
                          <m:ctrlPr>
                            <a:rPr lang="en-US" altLang="zh-CN" b="0" i="1" smtClean="0">
                              <a:latin typeface="Cambria Math" panose="02040503050406030204" pitchFamily="18" charset="0"/>
                            </a:rPr>
                          </m:ctrlPr>
                        </m:dPr>
                        <m:e>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𝑃</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𝐹𝑙𝑒𝑒𝑡𝐿𝑖</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𝑞</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=1</m:t>
                                  </m:r>
                                </m:e>
                              </m:d>
                            </m:num>
                            <m:den>
                              <m:r>
                                <a:rPr lang="en-US" altLang="zh-CN" b="0" i="1" smtClean="0">
                                  <a:latin typeface="Cambria Math" panose="02040503050406030204" pitchFamily="18" charset="0"/>
                                </a:rPr>
                                <m:t>1−</m:t>
                              </m:r>
                              <m:r>
                                <a:rPr lang="en-US" altLang="zh-CN" i="1">
                                  <a:latin typeface="Cambria Math" panose="02040503050406030204" pitchFamily="18" charset="0"/>
                                </a:rPr>
                                <m:t>𝑃</m:t>
                              </m:r>
                              <m:d>
                                <m:dPr>
                                  <m:ctrlPr>
                                    <a:rPr lang="en-US" altLang="zh-CN" i="1">
                                      <a:latin typeface="Cambria Math" panose="02040503050406030204" pitchFamily="18" charset="0"/>
                                    </a:rPr>
                                  </m:ctrlPr>
                                </m:dPr>
                                <m:e>
                                  <m:r>
                                    <a:rPr lang="en-US" altLang="zh-CN" i="1">
                                      <a:latin typeface="Cambria Math" panose="02040503050406030204" pitchFamily="18" charset="0"/>
                                    </a:rPr>
                                    <m:t>𝐹𝑙𝑒𝑒𝑡𝐿𝑖</m:t>
                                  </m:r>
                                  <m:sSub>
                                    <m:sSubPr>
                                      <m:ctrlPr>
                                        <a:rPr lang="en-US"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sub>
                                  </m:sSub>
                                  <m:r>
                                    <a:rPr lang="en-US" altLang="zh-CN" i="1">
                                      <a:latin typeface="Cambria Math" panose="02040503050406030204" pitchFamily="18" charset="0"/>
                                    </a:rPr>
                                    <m:t>=1</m:t>
                                  </m:r>
                                </m:e>
                              </m:d>
                            </m:den>
                          </m:f>
                        </m:e>
                      </m:d>
                      <m:r>
                        <a:rPr lang="en-US" altLang="zh-CN" b="0" i="1" smtClean="0">
                          <a:latin typeface="Cambria Math" panose="02040503050406030204" pitchFamily="18" charset="0"/>
                        </a:rPr>
                        <m:t>=</m:t>
                      </m:r>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𝑖</m:t>
                              </m:r>
                            </m:sub>
                          </m:sSub>
                        </m:e>
                        <m:e>
                          <m:r>
                            <a:rPr lang="zh-CN" altLang="en-US" b="0" i="1" smtClean="0">
                              <a:latin typeface="Cambria Math" panose="02040503050406030204" pitchFamily="18" charset="0"/>
                            </a:rPr>
                            <m:t>𝛼</m:t>
                          </m:r>
                        </m:e>
                      </m:d>
                    </m:oMath>
                  </m:oMathPara>
                </a14:m>
                <a:endParaRPr lang="zh-CN" altLang="en-US" dirty="0"/>
              </a:p>
            </p:txBody>
          </p:sp>
        </mc:Choice>
        <mc:Fallback xmlns="">
          <p:sp>
            <p:nvSpPr>
              <p:cNvPr id="10" name="文本框 9">
                <a:extLst>
                  <a:ext uri="{FF2B5EF4-FFF2-40B4-BE49-F238E27FC236}">
                    <a16:creationId xmlns:a16="http://schemas.microsoft.com/office/drawing/2014/main" id="{44CE0E00-597E-4AA8-BF10-4D3B53D7D3D5}"/>
                  </a:ext>
                </a:extLst>
              </p:cNvPr>
              <p:cNvSpPr txBox="1">
                <a:spLocks noRot="1" noChangeAspect="1" noMove="1" noResize="1" noEditPoints="1" noAdjustHandles="1" noChangeArrowheads="1" noChangeShapeType="1" noTextEdit="1"/>
              </p:cNvSpPr>
              <p:nvPr/>
            </p:nvSpPr>
            <p:spPr>
              <a:xfrm>
                <a:off x="1091513" y="1269357"/>
                <a:ext cx="9100851" cy="714683"/>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BFC8D5CD-82BA-49DA-A5E2-871DED730CF4}"/>
                  </a:ext>
                </a:extLst>
              </p:cNvPr>
              <p:cNvSpPr/>
              <p:nvPr/>
            </p:nvSpPr>
            <p:spPr>
              <a:xfrm>
                <a:off x="1185492" y="1984040"/>
                <a:ext cx="2754600" cy="369332"/>
              </a:xfrm>
              <a:prstGeom prst="rect">
                <a:avLst/>
              </a:prstGeom>
            </p:spPr>
            <p:txBody>
              <a:bodyPr wrap="none">
                <a:spAutoFit/>
              </a:bodyPr>
              <a:lstStyle/>
              <a:p>
                <a:r>
                  <a:rPr lang="zh-CN" altLang="en-US" dirty="0">
                    <a:latin typeface="Times New Roman" panose="02020603050405020304" pitchFamily="18" charset="0"/>
                    <a:cs typeface="Times New Roman" panose="02020603050405020304" pitchFamily="18" charset="0"/>
                  </a:rPr>
                  <a:t>where the function </a:t>
                </a:r>
                <a14:m>
                  <m:oMath xmlns:m="http://schemas.openxmlformats.org/officeDocument/2006/math">
                    <m:r>
                      <a:rPr lang="en-US" altLang="zh-CN" i="1">
                        <a:latin typeface="Cambria Math" panose="02040503050406030204" pitchFamily="18" charset="0"/>
                      </a:rPr>
                      <m:t>𝑓</m:t>
                    </m:r>
                  </m:oMath>
                </a14:m>
                <a:r>
                  <a:rPr lang="zh-CN" altLang="en-US" dirty="0">
                    <a:latin typeface="Times New Roman" panose="02020603050405020304" pitchFamily="18" charset="0"/>
                    <a:cs typeface="Times New Roman" panose="02020603050405020304" pitchFamily="18" charset="0"/>
                  </a:rPr>
                  <a:t> equals</a:t>
                </a:r>
              </a:p>
            </p:txBody>
          </p:sp>
        </mc:Choice>
        <mc:Fallback xmlns="">
          <p:sp>
            <p:nvSpPr>
              <p:cNvPr id="3" name="矩形 2">
                <a:extLst>
                  <a:ext uri="{FF2B5EF4-FFF2-40B4-BE49-F238E27FC236}">
                    <a16:creationId xmlns:a16="http://schemas.microsoft.com/office/drawing/2014/main" id="{BFC8D5CD-82BA-49DA-A5E2-871DED730CF4}"/>
                  </a:ext>
                </a:extLst>
              </p:cNvPr>
              <p:cNvSpPr>
                <a:spLocks noRot="1" noChangeAspect="1" noMove="1" noResize="1" noEditPoints="1" noAdjustHandles="1" noChangeArrowheads="1" noChangeShapeType="1" noTextEdit="1"/>
              </p:cNvSpPr>
              <p:nvPr/>
            </p:nvSpPr>
            <p:spPr>
              <a:xfrm>
                <a:off x="1185492" y="1984040"/>
                <a:ext cx="2754600" cy="369332"/>
              </a:xfrm>
              <a:prstGeom prst="rect">
                <a:avLst/>
              </a:prstGeom>
              <a:blipFill>
                <a:blip r:embed="rId4"/>
                <a:stretch>
                  <a:fillRect l="-1770" t="-8197" r="-1549"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AC63E57E-94F3-4395-9D95-1D0E27984546}"/>
                  </a:ext>
                </a:extLst>
              </p:cNvPr>
              <p:cNvSpPr/>
              <p:nvPr/>
            </p:nvSpPr>
            <p:spPr>
              <a:xfrm>
                <a:off x="1185492" y="2607518"/>
                <a:ext cx="9168714" cy="957121"/>
              </a:xfrm>
              <a:prstGeom prst="rect">
                <a:avLst/>
              </a:prstGeom>
            </p:spPr>
            <p:txBody>
              <a:bodyPr wrap="square">
                <a:spAutoFit/>
              </a:bodyPr>
              <a:lstStyle/>
              <a:p>
                <a14:m>
                  <m:oMath xmlns:m="http://schemas.openxmlformats.org/officeDocument/2006/math">
                    <m:r>
                      <a:rPr lang="en-US" altLang="zh-CN" i="1" smtClean="0">
                        <a:latin typeface="Cambria Math" panose="02040503050406030204" pitchFamily="18" charset="0"/>
                      </a:rPr>
                      <m:t>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e>
                      <m:e>
                        <m:r>
                          <a:rPr lang="zh-CN" altLang="en-US" i="1">
                            <a:latin typeface="Cambria Math" panose="02040503050406030204" pitchFamily="18" charset="0"/>
                          </a:rPr>
                          <m:t>𝛼</m:t>
                        </m:r>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𝛼</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𝛼</m:t>
                        </m:r>
                      </m:e>
                      <m:sub>
                        <m:r>
                          <a:rPr lang="en-US" altLang="zh-CN" b="0" i="1" smtClean="0">
                            <a:latin typeface="Cambria Math" panose="02040503050406030204" pitchFamily="18" charset="0"/>
                          </a:rPr>
                          <m:t>1</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𝑇𝑖𝑚</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𝑒</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𝛼</m:t>
                        </m:r>
                      </m:e>
                      <m:sub>
                        <m:r>
                          <a:rPr lang="en-US" altLang="zh-CN" b="0" i="1" smtClean="0">
                            <a:latin typeface="Cambria Math" panose="02040503050406030204" pitchFamily="18" charset="0"/>
                            <a:ea typeface="Cambria Math" panose="02040503050406030204" pitchFamily="18" charset="0"/>
                          </a:rPr>
                          <m:t>2</m:t>
                        </m:r>
                      </m:sub>
                    </m:sSub>
                    <m:r>
                      <a:rPr lang="en-US" altLang="zh-CN" b="0" i="1" smtClean="0">
                        <a:latin typeface="Cambria Math" panose="02040503050406030204" pitchFamily="18" charset="0"/>
                      </a:rPr>
                      <m:t> </m:t>
                    </m:r>
                  </m:oMath>
                </a14:m>
                <a:r>
                  <a:rPr lang="en-US" altLang="zh-CN" dirty="0">
                    <a:ea typeface="Cambria Math" panose="02040503050406030204" pitchFamily="18" charset="0"/>
                  </a:rPr>
                  <a:t> </a:t>
                </a:r>
                <a14:m>
                  <m:oMath xmlns:m="http://schemas.openxmlformats.org/officeDocument/2006/math">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𝑃𝑟𝑖𝑐𝑒𝐶h𝑎𝑛𝑔</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𝑒</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𝛼</m:t>
                        </m:r>
                      </m:e>
                      <m:sub>
                        <m:r>
                          <a:rPr lang="en-US" altLang="zh-CN" b="0" i="1" smtClean="0">
                            <a:latin typeface="Cambria Math" panose="02040503050406030204" pitchFamily="18" charset="0"/>
                            <a:ea typeface="Cambria Math" panose="02040503050406030204" pitchFamily="18" charset="0"/>
                          </a:rPr>
                          <m:t>3</m:t>
                        </m:r>
                      </m:sub>
                    </m:sSub>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𝐸𝑥𝑐</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h</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𝛼</m:t>
                        </m:r>
                      </m:e>
                      <m:sub>
                        <m:r>
                          <a:rPr lang="en-US" altLang="zh-CN" b="0" i="1" smtClean="0">
                            <a:latin typeface="Cambria Math" panose="02040503050406030204" pitchFamily="18" charset="0"/>
                            <a:ea typeface="Cambria Math" panose="02040503050406030204" pitchFamily="18" charset="0"/>
                          </a:rPr>
                          <m:t>4</m:t>
                        </m:r>
                      </m:sub>
                    </m:sSub>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𝑉𝑜</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𝑙</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𝛼</m:t>
                        </m:r>
                      </m:e>
                      <m:sub>
                        <m:r>
                          <a:rPr lang="en-US" altLang="zh-CN" b="0" i="1" smtClean="0">
                            <a:latin typeface="Cambria Math" panose="02040503050406030204" pitchFamily="18" charset="0"/>
                            <a:ea typeface="Cambria Math" panose="02040503050406030204" pitchFamily="18" charset="0"/>
                          </a:rPr>
                          <m:t>5</m:t>
                        </m:r>
                      </m:sub>
                    </m:sSub>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𝑈𝑝𝐷𝑜𝑤</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𝑛</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𝛼</m:t>
                        </m:r>
                      </m:e>
                      <m:sub>
                        <m:r>
                          <a:rPr lang="en-US" altLang="zh-CN" b="0" i="1" smtClean="0">
                            <a:latin typeface="Cambria Math" panose="02040503050406030204" pitchFamily="18" charset="0"/>
                            <a:ea typeface="Cambria Math" panose="02040503050406030204" pitchFamily="18" charset="0"/>
                          </a:rPr>
                          <m:t>6</m:t>
                        </m:r>
                      </m:sub>
                    </m:sSub>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𝑁𝑏𝑇𝑟𝑎𝑑𝑒</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𝑠</m:t>
                        </m:r>
                      </m:e>
                      <m:sub>
                        <m:r>
                          <a:rPr lang="en-US" altLang="zh-CN" b="0" i="1" smtClean="0">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𝛼</m:t>
                        </m:r>
                      </m:e>
                      <m:sub>
                        <m:r>
                          <a:rPr lang="en-US" altLang="zh-CN" b="0" i="1" smtClean="0">
                            <a:latin typeface="Cambria Math" panose="02040503050406030204" pitchFamily="18" charset="0"/>
                            <a:ea typeface="Cambria Math" panose="02040503050406030204" pitchFamily="18" charset="0"/>
                          </a:rPr>
                          <m:t>7</m:t>
                        </m:r>
                      </m:sub>
                    </m:sSub>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𝑇𝑦𝑝</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𝑒</m:t>
                        </m:r>
                      </m:e>
                      <m:sub>
                        <m:r>
                          <a:rPr lang="en-US" altLang="zh-CN" b="0" i="1" smtClean="0">
                            <a:latin typeface="Cambria Math" panose="02040503050406030204" pitchFamily="18" charset="0"/>
                            <a:ea typeface="Cambria Math" panose="02040503050406030204" pitchFamily="18" charset="0"/>
                          </a:rPr>
                          <m:t>𝑖</m:t>
                        </m:r>
                      </m:sub>
                    </m:sSub>
                  </m:oMath>
                </a14:m>
                <a:endParaRPr lang="en-US" altLang="zh-CN" b="0" dirty="0">
                  <a:ea typeface="Cambria Math" panose="02040503050406030204" pitchFamily="18" charset="0"/>
                </a:endParaRPr>
              </a:p>
              <a:p>
                <a:endParaRPr lang="zh-CN" altLang="en-US" dirty="0"/>
              </a:p>
            </p:txBody>
          </p:sp>
        </mc:Choice>
        <mc:Fallback xmlns="">
          <p:sp>
            <p:nvSpPr>
              <p:cNvPr id="11" name="矩形 10">
                <a:extLst>
                  <a:ext uri="{FF2B5EF4-FFF2-40B4-BE49-F238E27FC236}">
                    <a16:creationId xmlns:a16="http://schemas.microsoft.com/office/drawing/2014/main" id="{AC63E57E-94F3-4395-9D95-1D0E27984546}"/>
                  </a:ext>
                </a:extLst>
              </p:cNvPr>
              <p:cNvSpPr>
                <a:spLocks noRot="1" noChangeAspect="1" noMove="1" noResize="1" noEditPoints="1" noAdjustHandles="1" noChangeArrowheads="1" noChangeShapeType="1" noTextEdit="1"/>
              </p:cNvSpPr>
              <p:nvPr/>
            </p:nvSpPr>
            <p:spPr>
              <a:xfrm>
                <a:off x="1185492" y="2607518"/>
                <a:ext cx="9168714" cy="957121"/>
              </a:xfrm>
              <a:prstGeom prst="rect">
                <a:avLst/>
              </a:prstGeom>
              <a:blipFill>
                <a:blip r:embed="rId5"/>
                <a:stretch>
                  <a:fillRect l="-199" t="-63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A9E921B-C5A1-4282-B086-4E0D3DEB43AD}"/>
                  </a:ext>
                </a:extLst>
              </p:cNvPr>
              <p:cNvSpPr txBox="1"/>
              <p:nvPr/>
            </p:nvSpPr>
            <p:spPr>
              <a:xfrm>
                <a:off x="1313188" y="3800762"/>
                <a:ext cx="8913322" cy="1889748"/>
              </a:xfrm>
              <a:prstGeom prst="rect">
                <a:avLst/>
              </a:prstGeom>
              <a:noFill/>
            </p:spPr>
            <p:txBody>
              <a:bodyPr wrap="square" lIns="0" tIns="0" rIns="0" bIns="0" rtlCol="0">
                <a:spAutoFit/>
              </a:bodyPr>
              <a:lstStyle/>
              <a:p>
                <a:r>
                  <a:rPr lang="en-US" altLang="zh-CN" b="0" dirty="0">
                    <a:latin typeface="Times New Roman" panose="02020603050405020304" pitchFamily="18" charset="0"/>
                    <a:cs typeface="Times New Roman" panose="02020603050405020304" pitchFamily="18" charset="0"/>
                  </a:rPr>
                  <a:t>For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𝑋</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𝑇𝑖𝑚</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𝑒</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𝑃𝑟𝑖𝑐𝑒𝐶h𝑎𝑛𝑔</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𝑒</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𝐸𝑥𝑐</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h</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𝑉𝑜</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𝑙</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𝑈𝑝𝐷𝑜𝑤</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𝑛</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𝑁𝑏𝑇𝑟𝑎𝑑𝑒</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𝑠</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𝑇𝑦𝑝</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𝑒</m:t>
                            </m:r>
                          </m:e>
                          <m:sub>
                            <m:r>
                              <a:rPr lang="en-US" altLang="zh-CN" i="1">
                                <a:latin typeface="Cambria Math" panose="02040503050406030204" pitchFamily="18" charset="0"/>
                                <a:ea typeface="Cambria Math" panose="02040503050406030204" pitchFamily="18" charset="0"/>
                              </a:rPr>
                              <m:t>𝑖</m:t>
                            </m:r>
                          </m:sub>
                        </m:sSub>
                      </m:e>
                    </m:d>
                  </m:oMath>
                </a14:m>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and </a:t>
                </a:r>
              </a:p>
              <a:p>
                <a14:m>
                  <m:oMath xmlns:m="http://schemas.openxmlformats.org/officeDocument/2006/math">
                    <m:r>
                      <m:rPr>
                        <m:lit/>
                      </m:rPr>
                      <a:rPr lang="en-US" altLang="zh-CN" i="1">
                        <a:latin typeface="Cambria Math" panose="02040503050406030204" pitchFamily="18" charset="0"/>
                      </a:rPr>
                      <m:t> </m:t>
                    </m:r>
                    <m:r>
                      <a:rPr lang="en-US" altLang="zh-CN" b="0" i="1" smtClean="0">
                        <a:latin typeface="Cambria Math" panose="02040503050406030204" pitchFamily="18" charset="0"/>
                      </a:rPr>
                      <m:t>       </m:t>
                    </m:r>
                    <m:r>
                      <a:rPr lang="en-US" altLang="zh-CN" i="1">
                        <a:latin typeface="Cambria Math" panose="02040503050406030204" pitchFamily="18" charset="0"/>
                      </a:rPr>
                      <m:t>𝛼</m:t>
                    </m:r>
                    <m:r>
                      <a:rPr lang="en-US" altLang="zh-CN" i="1">
                        <a:latin typeface="Cambria Math" panose="02040503050406030204" pitchFamily="18" charset="0"/>
                      </a:rPr>
                      <m:t> =</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0</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2</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3</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4</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5</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6</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7</m:t>
                            </m:r>
                          </m:sub>
                        </m:sSub>
                      </m:e>
                    </m:d>
                  </m:oMath>
                </a14:m>
                <a:r>
                  <a:rPr lang="en-US" altLang="zh-CN" dirty="0">
                    <a:latin typeface="Times New Roman" panose="02020603050405020304" pitchFamily="18" charset="0"/>
                    <a:cs typeface="Times New Roman" panose="02020603050405020304" pitchFamily="18" charset="0"/>
                  </a:rPr>
                  <a:t>, </a:t>
                </a:r>
              </a:p>
              <a:p>
                <a:r>
                  <a:rPr lang="en-US" altLang="zh-CN" dirty="0">
                    <a:latin typeface="Times New Roman" panose="02020603050405020304" pitchFamily="18" charset="0"/>
                    <a:cs typeface="Times New Roman" panose="02020603050405020304" pitchFamily="18" charset="0"/>
                  </a:rPr>
                  <a:t>We label the predicted variable </a:t>
                </a:r>
                <a14:m>
                  <m:oMath xmlns:m="http://schemas.openxmlformats.org/officeDocument/2006/math">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𝐹𝑙𝑒𝑒𝑡𝐿𝑖𝑞</m:t>
                        </m:r>
                      </m:e>
                    </m:acc>
                    <m:r>
                      <a:rPr lang="en-US" altLang="zh-CN" i="1">
                        <a:latin typeface="Cambria Math" panose="02040503050406030204" pitchFamily="18" charset="0"/>
                      </a:rPr>
                      <m:t> </m:t>
                    </m:r>
                  </m:oMath>
                </a14:m>
                <a:r>
                  <a:rPr lang="en-US" altLang="zh-CN" dirty="0">
                    <a:latin typeface="Times New Roman" panose="02020603050405020304" pitchFamily="18" charset="0"/>
                    <a:cs typeface="Times New Roman" panose="02020603050405020304" pitchFamily="18" charset="0"/>
                  </a:rPr>
                  <a:t>with 1 if the predicted probability </a:t>
                </a:r>
                <a14:m>
                  <m:oMath xmlns:m="http://schemas.openxmlformats.org/officeDocument/2006/math">
                    <m:acc>
                      <m:accPr>
                        <m:chr m:val="̂"/>
                        <m:ctrlPr>
                          <a:rPr lang="en-US" altLang="zh-CN" i="1">
                            <a:latin typeface="Cambria Math" panose="02040503050406030204" pitchFamily="18" charset="0"/>
                          </a:rPr>
                        </m:ctrlPr>
                      </m:accPr>
                      <m:e>
                        <m:sSub>
                          <m:sSubPr>
                            <m:ctrlPr>
                              <a:rPr lang="en-US" altLang="zh-CN" i="1">
                                <a:latin typeface="Cambria Math" panose="02040503050406030204" pitchFamily="18" charset="0"/>
                              </a:rPr>
                            </m:ctrlPr>
                          </m:sSubPr>
                          <m:e>
                            <m:r>
                              <a:rPr lang="en-US" altLang="zh-CN" i="1">
                                <a:latin typeface="Cambria Math" panose="02040503050406030204" pitchFamily="18" charset="0"/>
                              </a:rPr>
                              <m:t>𝑝</m:t>
                            </m:r>
                          </m:e>
                          <m:sub>
                            <m:r>
                              <a:rPr lang="en-US" altLang="zh-CN" i="1">
                                <a:latin typeface="Cambria Math" panose="02040503050406030204" pitchFamily="18" charset="0"/>
                              </a:rPr>
                              <m:t>𝑖</m:t>
                            </m:r>
                          </m:sub>
                        </m:sSub>
                      </m:e>
                    </m:acc>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1+</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𝑓</m:t>
                            </m:r>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𝑋</m:t>
                                    </m:r>
                                  </m:e>
                                  <m:sub>
                                    <m:r>
                                      <a:rPr lang="en-US" altLang="zh-CN" i="1">
                                        <a:latin typeface="Cambria Math" panose="02040503050406030204" pitchFamily="18" charset="0"/>
                                      </a:rPr>
                                      <m:t>𝑖</m:t>
                                    </m:r>
                                  </m:sub>
                                </m:sSub>
                              </m:e>
                              <m:e>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𝛼</m:t>
                                    </m:r>
                                  </m:e>
                                </m:acc>
                              </m:e>
                            </m:d>
                          </m:sup>
                        </m:sSup>
                        <m:r>
                          <a:rPr lang="en-US" altLang="zh-CN" i="1">
                            <a:latin typeface="Cambria Math" panose="02040503050406030204" pitchFamily="18" charset="0"/>
                          </a:rPr>
                          <m:t>   </m:t>
                        </m:r>
                      </m:den>
                    </m:f>
                  </m:oMath>
                </a14:m>
                <a:r>
                  <a:rPr lang="en-US" altLang="zh-CN" dirty="0">
                    <a:latin typeface="Times New Roman" panose="02020603050405020304" pitchFamily="18" charset="0"/>
                    <a:cs typeface="Times New Roman" panose="02020603050405020304" pitchFamily="18" charset="0"/>
                  </a:rPr>
                  <a:t> is greater than 0.5, otherwise we label it with 0 (no Fleeting Liquidity). </a:t>
                </a:r>
              </a:p>
              <a:p>
                <a:endParaRPr lang="zh-CN" altLang="en-US" dirty="0"/>
              </a:p>
              <a:p>
                <a:endParaRPr lang="zh-CN" altLang="en-US" dirty="0"/>
              </a:p>
            </p:txBody>
          </p:sp>
        </mc:Choice>
        <mc:Fallback xmlns="">
          <p:sp>
            <p:nvSpPr>
              <p:cNvPr id="12" name="文本框 11">
                <a:extLst>
                  <a:ext uri="{FF2B5EF4-FFF2-40B4-BE49-F238E27FC236}">
                    <a16:creationId xmlns:a16="http://schemas.microsoft.com/office/drawing/2014/main" id="{DA9E921B-C5A1-4282-B086-4E0D3DEB43AD}"/>
                  </a:ext>
                </a:extLst>
              </p:cNvPr>
              <p:cNvSpPr txBox="1">
                <a:spLocks noRot="1" noChangeAspect="1" noMove="1" noResize="1" noEditPoints="1" noAdjustHandles="1" noChangeArrowheads="1" noChangeShapeType="1" noTextEdit="1"/>
              </p:cNvSpPr>
              <p:nvPr/>
            </p:nvSpPr>
            <p:spPr>
              <a:xfrm>
                <a:off x="1313188" y="3800762"/>
                <a:ext cx="8913322" cy="1889748"/>
              </a:xfrm>
              <a:prstGeom prst="rect">
                <a:avLst/>
              </a:prstGeom>
              <a:blipFill>
                <a:blip r:embed="rId6"/>
                <a:stretch>
                  <a:fillRect l="-1572" t="-4194" r="-8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2809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0000"/>
                </a:solidFill>
              </a:rPr>
              <a:t>Authors</a:t>
            </a:r>
          </a:p>
        </p:txBody>
      </p:sp>
      <p:sp>
        <p:nvSpPr>
          <p:cNvPr id="5" name="Content Placeholder 4"/>
          <p:cNvSpPr>
            <a:spLocks noGrp="1"/>
          </p:cNvSpPr>
          <p:nvPr>
            <p:ph idx="1"/>
          </p:nvPr>
        </p:nvSpPr>
        <p:spPr/>
        <p:txBody>
          <a:bodyPr>
            <a:normAutofit/>
          </a:bodyPr>
          <a:lstStyle/>
          <a:p>
            <a:pPr>
              <a:lnSpc>
                <a:spcPct val="150000"/>
              </a:lnSpc>
            </a:pPr>
            <a:r>
              <a:rPr lang="en-US" altLang="zh-CN" b="1" dirty="0">
                <a:latin typeface="Times New Roman" panose="02020603050405020304" pitchFamily="18" charset="0"/>
                <a:cs typeface="Times New Roman" panose="02020603050405020304" pitchFamily="18" charset="0"/>
              </a:rPr>
              <a:t>Anton Golub</a:t>
            </a:r>
            <a:r>
              <a:rPr lang="en-US" altLang="zh-CN" dirty="0">
                <a:latin typeface="Times New Roman" panose="02020603050405020304" pitchFamily="18" charset="0"/>
                <a:cs typeface="Times New Roman" panose="02020603050405020304" pitchFamily="18" charset="0"/>
              </a:rPr>
              <a:t>—Used to be a researcher in Manchester Business School of University of Manchester, currently the CEO of a Liquidity provider for digital assets company</a:t>
            </a:r>
          </a:p>
          <a:p>
            <a:pPr>
              <a:lnSpc>
                <a:spcPct val="150000"/>
              </a:lnSpc>
            </a:pPr>
            <a:r>
              <a:rPr lang="en-US" altLang="zh-CN" b="1" dirty="0">
                <a:latin typeface="Times New Roman" panose="02020603050405020304" pitchFamily="18" charset="0"/>
                <a:cs typeface="Times New Roman" panose="02020603050405020304" pitchFamily="18" charset="0"/>
              </a:rPr>
              <a:t>John Keane</a:t>
            </a:r>
            <a:r>
              <a:rPr lang="en-US" altLang="zh-CN" dirty="0">
                <a:latin typeface="Times New Roman" panose="02020603050405020304" pitchFamily="18" charset="0"/>
                <a:cs typeface="Times New Roman" panose="02020603050405020304" pitchFamily="18" charset="0"/>
              </a:rPr>
              <a:t> — PhD Student at The University of Manchester</a:t>
            </a:r>
          </a:p>
          <a:p>
            <a:pPr>
              <a:lnSpc>
                <a:spcPct val="150000"/>
              </a:lnSpc>
            </a:pPr>
            <a:r>
              <a:rPr lang="en-US" altLang="zh-CN" b="1" dirty="0">
                <a:latin typeface="Times New Roman" panose="02020603050405020304" pitchFamily="18" charset="0"/>
                <a:cs typeface="Times New Roman" panose="02020603050405020304" pitchFamily="18" charset="0"/>
              </a:rPr>
              <a:t>Ser-Huang Poon</a:t>
            </a:r>
            <a:r>
              <a:rPr lang="en-US" altLang="zh-CN" dirty="0">
                <a:latin typeface="Times New Roman" panose="02020603050405020304" pitchFamily="18" charset="0"/>
                <a:cs typeface="Times New Roman" panose="02020603050405020304" pitchFamily="18" charset="0"/>
              </a:rPr>
              <a:t> — Professor of Finance at Manchester Business School</a:t>
            </a:r>
          </a:p>
          <a:p>
            <a:endParaRPr lang="en-US" altLang="zh-CN" dirty="0"/>
          </a:p>
          <a:p>
            <a:endParaRPr lang="en-US" dirty="0"/>
          </a:p>
        </p:txBody>
      </p:sp>
    </p:spTree>
    <p:extLst>
      <p:ext uri="{BB962C8B-B14F-4D97-AF65-F5344CB8AC3E}">
        <p14:creationId xmlns:p14="http://schemas.microsoft.com/office/powerpoint/2010/main" val="103559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EC34B0-A1E7-4373-87EA-1E291C008A90}"/>
              </a:ext>
            </a:extLst>
          </p:cNvPr>
          <p:cNvSpPr txBox="1">
            <a:spLocks/>
          </p:cNvSpPr>
          <p:nvPr/>
        </p:nvSpPr>
        <p:spPr>
          <a:xfrm>
            <a:off x="619798" y="289163"/>
            <a:ext cx="9649953" cy="980194"/>
          </a:xfrm>
          <a:prstGeom prst="rect">
            <a:avLst/>
          </a:prstGeom>
        </p:spPr>
        <p:txBody>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r>
              <a:rPr lang="en-US" dirty="0">
                <a:solidFill>
                  <a:srgbClr val="FF0000"/>
                </a:solidFill>
              </a:rPr>
              <a:t>Fleeting Liquidity</a:t>
            </a:r>
            <a:endParaRPr lang="en-US" sz="3200" dirty="0"/>
          </a:p>
        </p:txBody>
      </p:sp>
      <p:pic>
        <p:nvPicPr>
          <p:cNvPr id="5" name="图片 4">
            <a:extLst>
              <a:ext uri="{FF2B5EF4-FFF2-40B4-BE49-F238E27FC236}">
                <a16:creationId xmlns:a16="http://schemas.microsoft.com/office/drawing/2014/main" id="{672BCA29-54FE-45BD-86B8-B8D7C6099E26}"/>
              </a:ext>
            </a:extLst>
          </p:cNvPr>
          <p:cNvPicPr>
            <a:picLocks noChangeAspect="1"/>
          </p:cNvPicPr>
          <p:nvPr/>
        </p:nvPicPr>
        <p:blipFill>
          <a:blip r:embed="rId3"/>
          <a:stretch>
            <a:fillRect/>
          </a:stretch>
        </p:blipFill>
        <p:spPr>
          <a:xfrm>
            <a:off x="544512" y="1716868"/>
            <a:ext cx="6511829" cy="3424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矩形 6">
            <a:extLst>
              <a:ext uri="{FF2B5EF4-FFF2-40B4-BE49-F238E27FC236}">
                <a16:creationId xmlns:a16="http://schemas.microsoft.com/office/drawing/2014/main" id="{CA124A2C-4A48-4F1C-93D9-DED905D0C89D}"/>
              </a:ext>
            </a:extLst>
          </p:cNvPr>
          <p:cNvSpPr/>
          <p:nvPr/>
        </p:nvSpPr>
        <p:spPr>
          <a:xfrm>
            <a:off x="7978321" y="2690335"/>
            <a:ext cx="2414588" cy="1477328"/>
          </a:xfrm>
          <a:prstGeom prst="rect">
            <a:avLst/>
          </a:prstGeom>
        </p:spPr>
        <p:txBody>
          <a:bodyPr wrap="square">
            <a:spAutoFit/>
          </a:bodyPr>
          <a:lstStyle/>
          <a:p>
            <a:r>
              <a:rPr lang="zh-CN" altLang="en-US" dirty="0">
                <a:latin typeface="Times New Roman" panose="02020603050405020304" pitchFamily="18" charset="0"/>
                <a:cs typeface="Times New Roman" panose="02020603050405020304" pitchFamily="18" charset="0"/>
              </a:rPr>
              <a:t>Fleeting Liquidity is characteristic of </a:t>
            </a:r>
            <a:r>
              <a:rPr lang="zh-CN" altLang="en-US" u="sng" dirty="0">
                <a:latin typeface="Times New Roman" panose="02020603050405020304" pitchFamily="18" charset="0"/>
                <a:cs typeface="Times New Roman" panose="02020603050405020304" pitchFamily="18" charset="0"/>
              </a:rPr>
              <a:t>ultra-fast Mini Flash Crashes </a:t>
            </a:r>
            <a:r>
              <a:rPr lang="zh-CN" altLang="en-US" dirty="0">
                <a:latin typeface="Times New Roman" panose="02020603050405020304" pitchFamily="18" charset="0"/>
                <a:cs typeface="Times New Roman" panose="02020603050405020304" pitchFamily="18" charset="0"/>
              </a:rPr>
              <a:t>of </a:t>
            </a:r>
            <a:r>
              <a:rPr lang="zh-CN" altLang="en-US" u="sng" dirty="0">
                <a:latin typeface="Times New Roman" panose="02020603050405020304" pitchFamily="18" charset="0"/>
                <a:cs typeface="Times New Roman" panose="02020603050405020304" pitchFamily="18" charset="0"/>
              </a:rPr>
              <a:t>small volume </a:t>
            </a:r>
            <a:r>
              <a:rPr lang="zh-CN" altLang="en-US" dirty="0">
                <a:latin typeface="Times New Roman" panose="02020603050405020304" pitchFamily="18" charset="0"/>
                <a:cs typeface="Times New Roman" panose="02020603050405020304" pitchFamily="18" charset="0"/>
              </a:rPr>
              <a:t>and a </a:t>
            </a:r>
            <a:r>
              <a:rPr lang="zh-CN" altLang="en-US" u="sng" dirty="0">
                <a:latin typeface="Times New Roman" panose="02020603050405020304" pitchFamily="18" charset="0"/>
                <a:cs typeface="Times New Roman" panose="02020603050405020304" pitchFamily="18" charset="0"/>
              </a:rPr>
              <a:t>small number of trades. </a:t>
            </a:r>
          </a:p>
        </p:txBody>
      </p:sp>
      <p:sp>
        <p:nvSpPr>
          <p:cNvPr id="8" name="箭头: 右 7">
            <a:extLst>
              <a:ext uri="{FF2B5EF4-FFF2-40B4-BE49-F238E27FC236}">
                <a16:creationId xmlns:a16="http://schemas.microsoft.com/office/drawing/2014/main" id="{95BC2A65-9AC7-4145-A829-82F536D05178}"/>
              </a:ext>
            </a:extLst>
          </p:cNvPr>
          <p:cNvSpPr/>
          <p:nvPr/>
        </p:nvSpPr>
        <p:spPr>
          <a:xfrm>
            <a:off x="7142295" y="3224211"/>
            <a:ext cx="414337" cy="20478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9" name="流程图: 可选过程 8">
            <a:extLst>
              <a:ext uri="{FF2B5EF4-FFF2-40B4-BE49-F238E27FC236}">
                <a16:creationId xmlns:a16="http://schemas.microsoft.com/office/drawing/2014/main" id="{22FD4668-5D11-448B-96EB-980FD2064CD3}"/>
              </a:ext>
            </a:extLst>
          </p:cNvPr>
          <p:cNvSpPr/>
          <p:nvPr/>
        </p:nvSpPr>
        <p:spPr>
          <a:xfrm>
            <a:off x="7765143" y="2315029"/>
            <a:ext cx="2982686" cy="2271485"/>
          </a:xfrm>
          <a:prstGeom prst="flowChartAlternateProcess">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115743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EC34B0-A1E7-4373-87EA-1E291C008A90}"/>
              </a:ext>
            </a:extLst>
          </p:cNvPr>
          <p:cNvSpPr txBox="1">
            <a:spLocks/>
          </p:cNvSpPr>
          <p:nvPr/>
        </p:nvSpPr>
        <p:spPr>
          <a:xfrm>
            <a:off x="619798" y="289163"/>
            <a:ext cx="9649953" cy="980194"/>
          </a:xfrm>
          <a:prstGeom prst="rect">
            <a:avLst/>
          </a:prstGeom>
        </p:spPr>
        <p:txBody>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r>
              <a:rPr lang="en-US" dirty="0">
                <a:solidFill>
                  <a:srgbClr val="FF0000"/>
                </a:solidFill>
              </a:rPr>
              <a:t>Conclusion</a:t>
            </a:r>
            <a:endParaRPr lang="en-US" sz="3200" dirty="0"/>
          </a:p>
        </p:txBody>
      </p:sp>
      <p:sp>
        <p:nvSpPr>
          <p:cNvPr id="4" name="矩形 3">
            <a:extLst>
              <a:ext uri="{FF2B5EF4-FFF2-40B4-BE49-F238E27FC236}">
                <a16:creationId xmlns:a16="http://schemas.microsoft.com/office/drawing/2014/main" id="{F096FDF2-E82B-498A-8E66-146EA0C0B6D5}"/>
              </a:ext>
            </a:extLst>
          </p:cNvPr>
          <p:cNvSpPr/>
          <p:nvPr/>
        </p:nvSpPr>
        <p:spPr>
          <a:xfrm>
            <a:off x="761999" y="1166951"/>
            <a:ext cx="9826171" cy="590931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000" u="sng" dirty="0">
                <a:latin typeface="Times New Roman" panose="02020603050405020304" pitchFamily="18" charset="0"/>
                <a:cs typeface="Times New Roman" panose="02020603050405020304" pitchFamily="18" charset="0"/>
              </a:rPr>
              <a:t>Mini Flash Crashes </a:t>
            </a:r>
            <a:r>
              <a:rPr lang="zh-CN" altLang="en-US" sz="2000" dirty="0">
                <a:latin typeface="Times New Roman" panose="02020603050405020304" pitchFamily="18" charset="0"/>
                <a:cs typeface="Times New Roman" panose="02020603050405020304" pitchFamily="18" charset="0"/>
              </a:rPr>
              <a:t>are the result of </a:t>
            </a:r>
            <a:r>
              <a:rPr lang="zh-CN" altLang="en-US" sz="2000" b="1" dirty="0">
                <a:latin typeface="Times New Roman" panose="02020603050405020304" pitchFamily="18" charset="0"/>
                <a:cs typeface="Times New Roman" panose="02020603050405020304" pitchFamily="18" charset="0"/>
              </a:rPr>
              <a:t>regulatory framework </a:t>
            </a:r>
            <a:r>
              <a:rPr lang="zh-CN" altLang="en-US" sz="2000" dirty="0">
                <a:latin typeface="Times New Roman" panose="02020603050405020304" pitchFamily="18" charset="0"/>
                <a:cs typeface="Times New Roman" panose="02020603050405020304" pitchFamily="18" charset="0"/>
              </a:rPr>
              <a:t>and </a:t>
            </a:r>
            <a:r>
              <a:rPr lang="zh-CN" altLang="en-US" sz="2000" b="1" dirty="0">
                <a:latin typeface="Times New Roman" panose="02020603050405020304" pitchFamily="18" charset="0"/>
                <a:cs typeface="Times New Roman" panose="02020603050405020304" pitchFamily="18" charset="0"/>
              </a:rPr>
              <a:t>market fragmentation</a:t>
            </a:r>
            <a:r>
              <a:rPr lang="zh-CN" altLang="en-US" sz="2000" dirty="0">
                <a:latin typeface="Times New Roman" panose="02020603050405020304" pitchFamily="18" charset="0"/>
                <a:cs typeface="Times New Roman" panose="02020603050405020304" pitchFamily="18" charset="0"/>
              </a:rPr>
              <a:t>; in particular due to </a:t>
            </a:r>
            <a:r>
              <a:rPr lang="zh-CN" altLang="en-US" sz="2000" b="1" dirty="0">
                <a:latin typeface="Times New Roman" panose="02020603050405020304" pitchFamily="18" charset="0"/>
                <a:cs typeface="Times New Roman" panose="02020603050405020304" pitchFamily="18" charset="0"/>
              </a:rPr>
              <a:t>aggressive use of Intermarket Sweep Orders </a:t>
            </a:r>
            <a:r>
              <a:rPr lang="zh-CN" altLang="en-US" sz="2000" dirty="0">
                <a:latin typeface="Times New Roman" panose="02020603050405020304" pitchFamily="18" charset="0"/>
                <a:cs typeface="Times New Roman" panose="02020603050405020304" pitchFamily="18" charset="0"/>
              </a:rPr>
              <a:t>and </a:t>
            </a:r>
            <a:r>
              <a:rPr lang="zh-CN" altLang="en-US" sz="2000" b="1" dirty="0">
                <a:latin typeface="Times New Roman" panose="02020603050405020304" pitchFamily="18" charset="0"/>
                <a:cs typeface="Times New Roman" panose="02020603050405020304" pitchFamily="18" charset="0"/>
              </a:rPr>
              <a:t>Regulation NMS protecting only the Top of the Book. </a:t>
            </a:r>
            <a:endParaRPr lang="en-US" altLang="zh-CN" sz="2000" b="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2000" u="sng" dirty="0">
                <a:latin typeface="Times New Roman" panose="02020603050405020304" pitchFamily="18" charset="0"/>
                <a:cs typeface="Times New Roman" panose="02020603050405020304" pitchFamily="18" charset="0"/>
              </a:rPr>
              <a:t>Mini Flash Crashes </a:t>
            </a:r>
            <a:r>
              <a:rPr lang="en-US" altLang="zh-CN" sz="2000" dirty="0">
                <a:latin typeface="Times New Roman" panose="02020603050405020304" pitchFamily="18" charset="0"/>
                <a:cs typeface="Times New Roman" panose="02020603050405020304" pitchFamily="18" charset="0"/>
              </a:rPr>
              <a:t>have an adverse impact on market liquidity resulting in </a:t>
            </a:r>
            <a:r>
              <a:rPr lang="en-US" altLang="zh-CN" sz="2000" b="1" dirty="0">
                <a:latin typeface="Times New Roman" panose="02020603050405020304" pitchFamily="18" charset="0"/>
                <a:cs typeface="Times New Roman" panose="02020603050405020304" pitchFamily="18" charset="0"/>
              </a:rPr>
              <a:t>wider spread, increased number of locked and crossed NBBO quotes and decrease in quoted volume</a:t>
            </a:r>
            <a:r>
              <a:rPr lang="en-US" altLang="zh-CN" sz="2000" dirty="0">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The phenomenon of </a:t>
            </a:r>
            <a:r>
              <a:rPr lang="en-US" altLang="zh-CN" sz="2000" b="1" dirty="0">
                <a:latin typeface="Times New Roman" panose="02020603050405020304" pitchFamily="18" charset="0"/>
                <a:cs typeface="Times New Roman" panose="02020603050405020304" pitchFamily="18" charset="0"/>
              </a:rPr>
              <a:t>Fleeting Liquidity </a:t>
            </a:r>
            <a:r>
              <a:rPr lang="en-US" altLang="zh-CN" sz="2000" dirty="0">
                <a:latin typeface="Times New Roman" panose="02020603050405020304" pitchFamily="18" charset="0"/>
                <a:cs typeface="Times New Roman" panose="02020603050405020304" pitchFamily="18" charset="0"/>
              </a:rPr>
              <a:t>associated with </a:t>
            </a:r>
            <a:r>
              <a:rPr lang="en-US" altLang="zh-CN" sz="2000" b="1" dirty="0">
                <a:latin typeface="Times New Roman" panose="02020603050405020304" pitchFamily="18" charset="0"/>
                <a:cs typeface="Times New Roman" panose="02020603050405020304" pitchFamily="18" charset="0"/>
              </a:rPr>
              <a:t>Mini Flash Crashes, </a:t>
            </a:r>
            <a:r>
              <a:rPr lang="en-US" altLang="zh-CN" sz="2000" dirty="0">
                <a:latin typeface="Times New Roman" panose="02020603050405020304" pitchFamily="18" charset="0"/>
                <a:cs typeface="Times New Roman" panose="02020603050405020304" pitchFamily="18" charset="0"/>
              </a:rPr>
              <a:t>which is </a:t>
            </a:r>
            <a:r>
              <a:rPr lang="en-US" altLang="zh-CN" sz="2000" b="1" dirty="0">
                <a:latin typeface="Times New Roman" panose="02020603050405020304" pitchFamily="18" charset="0"/>
                <a:cs typeface="Times New Roman" panose="02020603050405020304" pitchFamily="18" charset="0"/>
              </a:rPr>
              <a:t>ultra-fast, small volume, and a small number of trades</a:t>
            </a:r>
            <a:r>
              <a:rPr lang="en-US" altLang="zh-CN" sz="2000" dirty="0">
                <a:latin typeface="Times New Roman" panose="02020603050405020304" pitchFamily="18" charset="0"/>
                <a:cs typeface="Times New Roman" panose="02020603050405020304" pitchFamily="18" charset="0"/>
              </a:rPr>
              <a:t>.</a:t>
            </a:r>
          </a:p>
          <a:p>
            <a:pPr marL="285750" indent="-285750">
              <a:lnSpc>
                <a:spcPct val="150000"/>
              </a:lnSpc>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altLang="zh-CN" sz="2000" dirty="0">
                <a:latin typeface="Times New Roman" panose="02020603050405020304" pitchFamily="18" charset="0"/>
                <a:cs typeface="Times New Roman" panose="02020603050405020304" pitchFamily="18" charset="0"/>
              </a:rPr>
              <a:t>The paper suggest that regulators pay particular attention to ISO-initiated Mini Flash Crashes and take appropriate actions against market participants responsible for such Mini Flash Crashes.</a:t>
            </a:r>
          </a:p>
          <a:p>
            <a:pPr>
              <a:lnSpc>
                <a:spcPct val="150000"/>
              </a:lnSpc>
            </a:pPr>
            <a:endParaRPr lang="en-US" altLang="zh-C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2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EC34B0-A1E7-4373-87EA-1E291C008A90}"/>
              </a:ext>
            </a:extLst>
          </p:cNvPr>
          <p:cNvSpPr txBox="1">
            <a:spLocks/>
          </p:cNvSpPr>
          <p:nvPr/>
        </p:nvSpPr>
        <p:spPr>
          <a:xfrm>
            <a:off x="619798" y="289163"/>
            <a:ext cx="9649953" cy="980194"/>
          </a:xfrm>
          <a:prstGeom prst="rect">
            <a:avLst/>
          </a:prstGeom>
        </p:spPr>
        <p:txBody>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r>
              <a:rPr lang="en-US" dirty="0">
                <a:solidFill>
                  <a:srgbClr val="FF0000"/>
                </a:solidFill>
              </a:rPr>
              <a:t>My thoughts</a:t>
            </a:r>
            <a:endParaRPr lang="en-US" sz="3200" dirty="0"/>
          </a:p>
        </p:txBody>
      </p:sp>
      <p:sp>
        <p:nvSpPr>
          <p:cNvPr id="4" name="Content Placeholder 4">
            <a:extLst>
              <a:ext uri="{FF2B5EF4-FFF2-40B4-BE49-F238E27FC236}">
                <a16:creationId xmlns:a16="http://schemas.microsoft.com/office/drawing/2014/main" id="{A444A1C9-B1D3-42C2-9401-529996189EED}"/>
              </a:ext>
            </a:extLst>
          </p:cNvPr>
          <p:cNvSpPr txBox="1">
            <a:spLocks/>
          </p:cNvSpPr>
          <p:nvPr/>
        </p:nvSpPr>
        <p:spPr>
          <a:xfrm>
            <a:off x="609599" y="1600201"/>
            <a:ext cx="10635050" cy="452596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graphicFrame>
        <p:nvGraphicFramePr>
          <p:cNvPr id="3" name="图示 2">
            <a:extLst>
              <a:ext uri="{FF2B5EF4-FFF2-40B4-BE49-F238E27FC236}">
                <a16:creationId xmlns:a16="http://schemas.microsoft.com/office/drawing/2014/main" id="{DCBCFF18-40C6-4005-8644-6BCE4807C620}"/>
              </a:ext>
            </a:extLst>
          </p:cNvPr>
          <p:cNvGraphicFramePr/>
          <p:nvPr>
            <p:extLst>
              <p:ext uri="{D42A27DB-BD31-4B8C-83A1-F6EECF244321}">
                <p14:modId xmlns:p14="http://schemas.microsoft.com/office/powerpoint/2010/main" val="114370940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本框 5">
            <a:extLst>
              <a:ext uri="{FF2B5EF4-FFF2-40B4-BE49-F238E27FC236}">
                <a16:creationId xmlns:a16="http://schemas.microsoft.com/office/drawing/2014/main" id="{712C88D1-2957-4ED3-BF59-BE7ADA261DBB}"/>
              </a:ext>
            </a:extLst>
          </p:cNvPr>
          <p:cNvSpPr txBox="1"/>
          <p:nvPr/>
        </p:nvSpPr>
        <p:spPr>
          <a:xfrm>
            <a:off x="2902857" y="2823029"/>
            <a:ext cx="3033486" cy="2358571"/>
          </a:xfrm>
          <a:prstGeom prst="rect">
            <a:avLst/>
          </a:prstGeom>
          <a:noFill/>
        </p:spPr>
        <p:txBody>
          <a:bodyPr wrap="square" rtlCol="0">
            <a:spAutoFit/>
          </a:bodyPr>
          <a:lstStyle/>
          <a:p>
            <a:endParaRPr lang="zh-CN" altLang="en-US" dirty="0"/>
          </a:p>
        </p:txBody>
      </p:sp>
      <p:sp>
        <p:nvSpPr>
          <p:cNvPr id="7" name="文本框 6">
            <a:extLst>
              <a:ext uri="{FF2B5EF4-FFF2-40B4-BE49-F238E27FC236}">
                <a16:creationId xmlns:a16="http://schemas.microsoft.com/office/drawing/2014/main" id="{90A4C961-7F68-4668-9945-0B603529BA64}"/>
              </a:ext>
            </a:extLst>
          </p:cNvPr>
          <p:cNvSpPr txBox="1"/>
          <p:nvPr/>
        </p:nvSpPr>
        <p:spPr>
          <a:xfrm>
            <a:off x="2979057" y="2823029"/>
            <a:ext cx="3033486" cy="2358571"/>
          </a:xfrm>
          <a:prstGeom prst="rect">
            <a:avLst/>
          </a:prstGeom>
          <a:noFill/>
        </p:spPr>
        <p:txBody>
          <a:bodyPr wrap="square" rtlCol="0">
            <a:spAutoFit/>
          </a:bodyPr>
          <a:lstStyle/>
          <a:p>
            <a:endParaRPr lang="zh-CN" altLang="en-US" dirty="0"/>
          </a:p>
        </p:txBody>
      </p:sp>
      <p:sp>
        <p:nvSpPr>
          <p:cNvPr id="8" name="文本框 7">
            <a:extLst>
              <a:ext uri="{FF2B5EF4-FFF2-40B4-BE49-F238E27FC236}">
                <a16:creationId xmlns:a16="http://schemas.microsoft.com/office/drawing/2014/main" id="{C2AB3A1C-D1AD-46B7-B6F3-2875CB1D2AB0}"/>
              </a:ext>
            </a:extLst>
          </p:cNvPr>
          <p:cNvSpPr txBox="1"/>
          <p:nvPr/>
        </p:nvSpPr>
        <p:spPr>
          <a:xfrm>
            <a:off x="3131457" y="2975429"/>
            <a:ext cx="3033486" cy="2031325"/>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Fully Absorbed the previous research findings.</a:t>
            </a:r>
          </a:p>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Created a method for classifying the mini flash crash.</a:t>
            </a:r>
          </a:p>
          <a:p>
            <a:pPr marL="285750" indent="-285750">
              <a:buFont typeface="Arial" panose="020B0604020202020204" pitchFamily="34" charset="0"/>
              <a:buChar char="•"/>
            </a:pPr>
            <a:endParaRPr lang="zh-CN" altLang="en-US" dirty="0"/>
          </a:p>
        </p:txBody>
      </p:sp>
      <p:sp>
        <p:nvSpPr>
          <p:cNvPr id="9" name="文本框 8">
            <a:extLst>
              <a:ext uri="{FF2B5EF4-FFF2-40B4-BE49-F238E27FC236}">
                <a16:creationId xmlns:a16="http://schemas.microsoft.com/office/drawing/2014/main" id="{71BBB3CC-93F2-4875-8CF3-B262BE378DFB}"/>
              </a:ext>
            </a:extLst>
          </p:cNvPr>
          <p:cNvSpPr txBox="1"/>
          <p:nvPr/>
        </p:nvSpPr>
        <p:spPr>
          <a:xfrm>
            <a:off x="6545943" y="3062514"/>
            <a:ext cx="2667000" cy="2585323"/>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Derived the main conclusion based on descriptive analysis</a:t>
            </a:r>
          </a:p>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The logit regression model didn’t address the main cause of the mini flash crash</a:t>
            </a:r>
          </a:p>
          <a:p>
            <a:pPr marL="285750" indent="-285750">
              <a:buFont typeface="Arial" panose="020B0604020202020204" pitchFamily="34" charset="0"/>
              <a:buChar char="•"/>
            </a:pPr>
            <a:endParaRPr lang="zh-CN" altLang="en-US" dirty="0"/>
          </a:p>
        </p:txBody>
      </p:sp>
    </p:spTree>
    <p:extLst>
      <p:ext uri="{BB962C8B-B14F-4D97-AF65-F5344CB8AC3E}">
        <p14:creationId xmlns:p14="http://schemas.microsoft.com/office/powerpoint/2010/main" val="335950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4F95E92-3648-45BA-AD05-7E25A69EE316}"/>
              </a:ext>
            </a:extLst>
          </p:cNvPr>
          <p:cNvSpPr txBox="1"/>
          <p:nvPr/>
        </p:nvSpPr>
        <p:spPr>
          <a:xfrm>
            <a:off x="2724442" y="2133599"/>
            <a:ext cx="8629358" cy="1981200"/>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altLang="zh-CN" sz="4400" kern="1200" dirty="0">
                <a:solidFill>
                  <a:schemeClr val="tx1"/>
                </a:solidFill>
                <a:latin typeface="+mj-lt"/>
                <a:ea typeface="+mj-ea"/>
                <a:cs typeface="+mj-cs"/>
              </a:rPr>
              <a:t>Thanks for listening!</a:t>
            </a:r>
          </a:p>
          <a:p>
            <a:pPr defTabSz="914400">
              <a:lnSpc>
                <a:spcPct val="90000"/>
              </a:lnSpc>
              <a:spcBef>
                <a:spcPct val="0"/>
              </a:spcBef>
              <a:spcAft>
                <a:spcPts val="600"/>
              </a:spcAft>
            </a:pPr>
            <a:r>
              <a:rPr lang="en-US" altLang="zh-CN" sz="4400" kern="1200" dirty="0">
                <a:solidFill>
                  <a:schemeClr val="tx1"/>
                </a:solidFill>
                <a:latin typeface="+mj-lt"/>
                <a:ea typeface="+mj-ea"/>
                <a:cs typeface="+mj-cs"/>
              </a:rPr>
              <a:t>Any Questions?</a:t>
            </a:r>
          </a:p>
        </p:txBody>
      </p:sp>
      <p:pic>
        <p:nvPicPr>
          <p:cNvPr id="6" name="Graphic 5">
            <a:extLst>
              <a:ext uri="{FF2B5EF4-FFF2-40B4-BE49-F238E27FC236}">
                <a16:creationId xmlns:a16="http://schemas.microsoft.com/office/drawing/2014/main" id="{8F5F473F-25C7-4E88-860D-75F3DA933F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438399"/>
            <a:ext cx="1371600" cy="1371600"/>
          </a:xfrm>
          <a:prstGeom prst="rect">
            <a:avLst/>
          </a:prstGeom>
        </p:spPr>
      </p:pic>
    </p:spTree>
    <p:extLst>
      <p:ext uri="{BB962C8B-B14F-4D97-AF65-F5344CB8AC3E}">
        <p14:creationId xmlns:p14="http://schemas.microsoft.com/office/powerpoint/2010/main" val="108091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Agenda</a:t>
            </a:r>
          </a:p>
        </p:txBody>
      </p:sp>
      <p:sp>
        <p:nvSpPr>
          <p:cNvPr id="3" name="Content Placeholder 2"/>
          <p:cNvSpPr>
            <a:spLocks noGrp="1"/>
          </p:cNvSpPr>
          <p:nvPr>
            <p:ph idx="1"/>
          </p:nvPr>
        </p:nvSpPr>
        <p:spPr/>
        <p:txBody>
          <a:bodyPr>
            <a:normAutofit fontScale="70000" lnSpcReduction="20000"/>
          </a:bodyPr>
          <a:lstStyle/>
          <a:p>
            <a:pPr>
              <a:lnSpc>
                <a:spcPct val="170000"/>
              </a:lnSpc>
              <a:spcBef>
                <a:spcPct val="0"/>
              </a:spcBef>
            </a:pPr>
            <a:r>
              <a:rPr lang="en-US" sz="3600" dirty="0">
                <a:latin typeface="Times New Roman" charset="0"/>
                <a:cs typeface="Times New Roman" charset="0"/>
              </a:rPr>
              <a:t>Paper Contents</a:t>
            </a:r>
          </a:p>
          <a:p>
            <a:pPr marL="857250" lvl="1" indent="-457200">
              <a:lnSpc>
                <a:spcPct val="170000"/>
              </a:lnSpc>
              <a:spcBef>
                <a:spcPct val="0"/>
              </a:spcBef>
            </a:pPr>
            <a:r>
              <a:rPr lang="en-US" sz="2800" dirty="0">
                <a:latin typeface="Times New Roman" charset="0"/>
                <a:cs typeface="Times New Roman" charset="0"/>
              </a:rPr>
              <a:t>Introduction</a:t>
            </a:r>
          </a:p>
          <a:p>
            <a:pPr marL="857250" lvl="1" indent="-457200">
              <a:lnSpc>
                <a:spcPct val="170000"/>
              </a:lnSpc>
              <a:spcBef>
                <a:spcPct val="0"/>
              </a:spcBef>
            </a:pPr>
            <a:r>
              <a:rPr lang="en-US" sz="2800" dirty="0">
                <a:latin typeface="Times New Roman" charset="0"/>
                <a:cs typeface="Times New Roman" charset="0"/>
              </a:rPr>
              <a:t>Background</a:t>
            </a:r>
          </a:p>
          <a:p>
            <a:pPr marL="857250" lvl="1" indent="-457200">
              <a:lnSpc>
                <a:spcPct val="170000"/>
              </a:lnSpc>
              <a:spcBef>
                <a:spcPct val="0"/>
              </a:spcBef>
            </a:pPr>
            <a:r>
              <a:rPr lang="en-US" sz="2800" dirty="0">
                <a:latin typeface="Times New Roman" charset="0"/>
                <a:cs typeface="Times New Roman" charset="0"/>
              </a:rPr>
              <a:t>Dataset</a:t>
            </a:r>
          </a:p>
          <a:p>
            <a:pPr marL="857250" lvl="1" indent="-457200">
              <a:lnSpc>
                <a:spcPct val="170000"/>
              </a:lnSpc>
              <a:spcBef>
                <a:spcPct val="0"/>
              </a:spcBef>
            </a:pPr>
            <a:r>
              <a:rPr lang="en-US" sz="2800" dirty="0">
                <a:latin typeface="Times New Roman" charset="0"/>
                <a:cs typeface="Times New Roman" charset="0"/>
              </a:rPr>
              <a:t>Descriptive Analyses and Results</a:t>
            </a:r>
          </a:p>
          <a:p>
            <a:pPr marL="857250" lvl="1" indent="-457200">
              <a:lnSpc>
                <a:spcPct val="170000"/>
              </a:lnSpc>
              <a:spcBef>
                <a:spcPct val="0"/>
              </a:spcBef>
            </a:pPr>
            <a:r>
              <a:rPr lang="en-US" altLang="zh-CN" sz="2800" dirty="0">
                <a:latin typeface="Times New Roman" charset="0"/>
                <a:cs typeface="Times New Roman" charset="0"/>
              </a:rPr>
              <a:t>Liquidity shocks </a:t>
            </a:r>
          </a:p>
          <a:p>
            <a:pPr marL="857250" lvl="1" indent="-457200">
              <a:lnSpc>
                <a:spcPct val="170000"/>
              </a:lnSpc>
              <a:spcBef>
                <a:spcPct val="0"/>
              </a:spcBef>
            </a:pPr>
            <a:r>
              <a:rPr lang="en-US" altLang="zh-CN" sz="2800" dirty="0">
                <a:latin typeface="Times New Roman" charset="0"/>
                <a:cs typeface="Times New Roman" charset="0"/>
              </a:rPr>
              <a:t>Fleeting Liquidity</a:t>
            </a:r>
          </a:p>
          <a:p>
            <a:pPr marL="857250" lvl="1" indent="-457200">
              <a:lnSpc>
                <a:spcPct val="170000"/>
              </a:lnSpc>
              <a:spcBef>
                <a:spcPct val="0"/>
              </a:spcBef>
            </a:pPr>
            <a:r>
              <a:rPr lang="en-US" altLang="zh-CN" sz="2800" dirty="0">
                <a:latin typeface="Times New Roman" charset="0"/>
                <a:cs typeface="Times New Roman" charset="0"/>
              </a:rPr>
              <a:t>Conclusion</a:t>
            </a:r>
            <a:endParaRPr lang="en-US" sz="2800" dirty="0">
              <a:latin typeface="Times New Roman" charset="0"/>
              <a:cs typeface="Times New Roman" charset="0"/>
            </a:endParaRPr>
          </a:p>
          <a:p>
            <a:pPr>
              <a:lnSpc>
                <a:spcPct val="170000"/>
              </a:lnSpc>
              <a:spcBef>
                <a:spcPct val="0"/>
              </a:spcBef>
            </a:pPr>
            <a:r>
              <a:rPr lang="en-US" altLang="zh-CN" sz="3600" dirty="0">
                <a:latin typeface="Times New Roman" charset="0"/>
                <a:cs typeface="Times New Roman" charset="0"/>
              </a:rPr>
              <a:t>My thoughts </a:t>
            </a:r>
            <a:endParaRPr lang="en-US" sz="3600" dirty="0">
              <a:latin typeface="Times New Roman" charset="0"/>
              <a:cs typeface="Times New Roman"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0905" y="435614"/>
            <a:ext cx="795528" cy="920496"/>
          </a:xfrm>
          <a:prstGeom prst="rect">
            <a:avLst/>
          </a:prstGeom>
        </p:spPr>
      </p:pic>
    </p:spTree>
    <p:extLst>
      <p:ext uri="{BB962C8B-B14F-4D97-AF65-F5344CB8AC3E}">
        <p14:creationId xmlns:p14="http://schemas.microsoft.com/office/powerpoint/2010/main" val="118315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325563"/>
          </a:xfrm>
        </p:spPr>
        <p:txBody>
          <a:bodyPr vert="horz" lIns="91440" tIns="45720" rIns="91440" bIns="45720" rtlCol="0" anchor="ctr">
            <a:normAutofit/>
          </a:bodyPr>
          <a:lstStyle/>
          <a:p>
            <a:pPr defTabSz="914400">
              <a:lnSpc>
                <a:spcPct val="90000"/>
              </a:lnSpc>
            </a:pPr>
            <a:r>
              <a:rPr lang="en-US" kern="1200" dirty="0">
                <a:solidFill>
                  <a:srgbClr val="FF0000"/>
                </a:solidFill>
                <a:latin typeface="Times New Roman" panose="02020603050405020304" pitchFamily="18" charset="0"/>
                <a:ea typeface="+mj-ea"/>
                <a:cs typeface="Times New Roman" panose="02020603050405020304" pitchFamily="18" charset="0"/>
              </a:rPr>
              <a:t>Introduction</a:t>
            </a:r>
          </a:p>
        </p:txBody>
      </p:sp>
      <p:graphicFrame>
        <p:nvGraphicFramePr>
          <p:cNvPr id="7" name="Content Placeholder 4">
            <a:extLst>
              <a:ext uri="{FF2B5EF4-FFF2-40B4-BE49-F238E27FC236}">
                <a16:creationId xmlns:a16="http://schemas.microsoft.com/office/drawing/2014/main" id="{21972A68-04AF-44FA-93C8-2EEDD7E51EAD}"/>
              </a:ext>
            </a:extLst>
          </p:cNvPr>
          <p:cNvGraphicFramePr>
            <a:graphicFrameLocks noGrp="1"/>
          </p:cNvGraphicFramePr>
          <p:nvPr>
            <p:ph sz="half" idx="1"/>
            <p:extLst>
              <p:ext uri="{D42A27DB-BD31-4B8C-83A1-F6EECF244321}">
                <p14:modId xmlns:p14="http://schemas.microsoft.com/office/powerpoint/2010/main" val="3932083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03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CN" dirty="0">
                <a:solidFill>
                  <a:srgbClr val="FF0000"/>
                </a:solidFill>
              </a:rPr>
              <a:t>Introduction</a:t>
            </a:r>
            <a:endParaRPr lang="en-US" dirty="0"/>
          </a:p>
        </p:txBody>
      </p:sp>
      <p:sp>
        <p:nvSpPr>
          <p:cNvPr id="6" name="Text Placeholder 5"/>
          <p:cNvSpPr>
            <a:spLocks noGrp="1"/>
          </p:cNvSpPr>
          <p:nvPr>
            <p:ph type="body" idx="1"/>
          </p:nvPr>
        </p:nvSpPr>
        <p:spPr/>
        <p:txBody>
          <a:bodyPr>
            <a:normAutofit/>
          </a:bodyPr>
          <a:lstStyle/>
          <a:p>
            <a:r>
              <a:rPr lang="en-US" sz="2800" b="1" dirty="0">
                <a:latin typeface="Times New Roman" panose="02020603050405020304" pitchFamily="18" charset="0"/>
                <a:cs typeface="Times New Roman" panose="02020603050405020304" pitchFamily="18" charset="0"/>
              </a:rPr>
              <a:t>An example of Mini Flash Crash</a:t>
            </a:r>
          </a:p>
        </p:txBody>
      </p:sp>
      <p:pic>
        <p:nvPicPr>
          <p:cNvPr id="3" name="内容占位符 2">
            <a:extLst>
              <a:ext uri="{FF2B5EF4-FFF2-40B4-BE49-F238E27FC236}">
                <a16:creationId xmlns:a16="http://schemas.microsoft.com/office/drawing/2014/main" id="{FD9A91DE-0ED8-4A0B-9AF8-E5C6646774FC}"/>
              </a:ext>
            </a:extLst>
          </p:cNvPr>
          <p:cNvPicPr>
            <a:picLocks noGrp="1" noChangeAspect="1"/>
          </p:cNvPicPr>
          <p:nvPr>
            <p:ph sz="half" idx="2"/>
          </p:nvPr>
        </p:nvPicPr>
        <p:blipFill>
          <a:blip r:embed="rId3"/>
          <a:stretch>
            <a:fillRect/>
          </a:stretch>
        </p:blipFill>
        <p:spPr>
          <a:xfrm>
            <a:off x="709612" y="2503815"/>
            <a:ext cx="5386388" cy="3564777"/>
          </a:xfrm>
        </p:spPr>
      </p:pic>
      <p:sp>
        <p:nvSpPr>
          <p:cNvPr id="9" name="Content Placeholder 8"/>
          <p:cNvSpPr>
            <a:spLocks noGrp="1"/>
          </p:cNvSpPr>
          <p:nvPr>
            <p:ph sz="quarter" idx="4"/>
          </p:nvPr>
        </p:nvSpPr>
        <p:spPr/>
        <p:txBody>
          <a:bodyPr>
            <a:normAutofit/>
          </a:bodyPr>
          <a:lstStyle/>
          <a:p>
            <a:r>
              <a:rPr lang="en-US" dirty="0">
                <a:latin typeface="Times New Roman" panose="02020603050405020304" pitchFamily="18" charset="0"/>
                <a:cs typeface="Times New Roman" panose="02020603050405020304" pitchFamily="18" charset="0"/>
              </a:rPr>
              <a:t> The ﬁgure shows a Mini Flash Crash occurring at NYSE in the stock of Goldman Sachs Group, Inc. (NYSE ticks: GS) on October 7th 2008, resulting in a 1.6% price drop in less than 400 milliseconds. The crash consisted of 58 trades, where the last 57 were marked ISO, for a total volume of 86000 shares, reducing the price $1.89 from its initial values.</a:t>
            </a:r>
          </a:p>
          <a:p>
            <a:endParaRPr lang="en-US" dirty="0"/>
          </a:p>
        </p:txBody>
      </p:sp>
      <p:sp>
        <p:nvSpPr>
          <p:cNvPr id="4" name="椭圆 3">
            <a:extLst>
              <a:ext uri="{FF2B5EF4-FFF2-40B4-BE49-F238E27FC236}">
                <a16:creationId xmlns:a16="http://schemas.microsoft.com/office/drawing/2014/main" id="{965E1024-0883-4EDE-A45D-0EEC7B3E06F2}"/>
              </a:ext>
            </a:extLst>
          </p:cNvPr>
          <p:cNvSpPr/>
          <p:nvPr/>
        </p:nvSpPr>
        <p:spPr>
          <a:xfrm>
            <a:off x="3179752" y="2719603"/>
            <a:ext cx="442452" cy="110317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410247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9798" y="289163"/>
            <a:ext cx="9649953" cy="980194"/>
          </a:xfrm>
        </p:spPr>
        <p:txBody>
          <a:bodyPr/>
          <a:lstStyle/>
          <a:p>
            <a:r>
              <a:rPr lang="en-US" dirty="0">
                <a:solidFill>
                  <a:srgbClr val="FF0000"/>
                </a:solidFill>
              </a:rPr>
              <a:t>Background—</a:t>
            </a:r>
            <a:r>
              <a:rPr lang="en-US" sz="3200" dirty="0">
                <a:solidFill>
                  <a:srgbClr val="FF0000"/>
                </a:solidFill>
              </a:rPr>
              <a:t>The cause of May 6</a:t>
            </a:r>
            <a:r>
              <a:rPr lang="en-US" sz="3200" baseline="30000" dirty="0">
                <a:solidFill>
                  <a:srgbClr val="FF0000"/>
                </a:solidFill>
              </a:rPr>
              <a:t>th</a:t>
            </a:r>
            <a:r>
              <a:rPr lang="en-US" sz="3200" dirty="0">
                <a:solidFill>
                  <a:srgbClr val="FF0000"/>
                </a:solidFill>
              </a:rPr>
              <a:t> 2010 Flash Crash</a:t>
            </a:r>
            <a:endParaRPr lang="en-US" sz="3200" dirty="0"/>
          </a:p>
        </p:txBody>
      </p:sp>
      <p:sp>
        <p:nvSpPr>
          <p:cNvPr id="3" name="Content Placeholder 4">
            <a:extLst>
              <a:ext uri="{FF2B5EF4-FFF2-40B4-BE49-F238E27FC236}">
                <a16:creationId xmlns:a16="http://schemas.microsoft.com/office/drawing/2014/main" id="{9E5AD40B-6274-4B99-8BCD-4548DD8630C8}"/>
              </a:ext>
            </a:extLst>
          </p:cNvPr>
          <p:cNvSpPr txBox="1">
            <a:spLocks/>
          </p:cNvSpPr>
          <p:nvPr/>
        </p:nvSpPr>
        <p:spPr>
          <a:xfrm>
            <a:off x="589985" y="1894593"/>
            <a:ext cx="9781309" cy="452596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latin typeface="Times New Roman" panose="02020603050405020304" pitchFamily="18" charset="0"/>
              <a:cs typeface="Times New Roman" panose="02020603050405020304" pitchFamily="18" charset="0"/>
            </a:endParaRPr>
          </a:p>
          <a:p>
            <a:endParaRPr lang="en-US" dirty="0"/>
          </a:p>
        </p:txBody>
      </p:sp>
      <p:graphicFrame>
        <p:nvGraphicFramePr>
          <p:cNvPr id="2" name="图示 1">
            <a:extLst>
              <a:ext uri="{FF2B5EF4-FFF2-40B4-BE49-F238E27FC236}">
                <a16:creationId xmlns:a16="http://schemas.microsoft.com/office/drawing/2014/main" id="{02F558FC-3C41-4D22-8177-7D352D81906A}"/>
              </a:ext>
            </a:extLst>
          </p:cNvPr>
          <p:cNvGraphicFramePr/>
          <p:nvPr>
            <p:extLst>
              <p:ext uri="{D42A27DB-BD31-4B8C-83A1-F6EECF244321}">
                <p14:modId xmlns:p14="http://schemas.microsoft.com/office/powerpoint/2010/main" val="4018967756"/>
              </p:ext>
            </p:extLst>
          </p:nvPr>
        </p:nvGraphicFramePr>
        <p:xfrm>
          <a:off x="-287576" y="1237340"/>
          <a:ext cx="11318041" cy="5281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753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26876F1-069D-4584-8A49-80A7AF10FAA9}"/>
              </a:ext>
            </a:extLst>
          </p:cNvPr>
          <p:cNvSpPr txBox="1">
            <a:spLocks/>
          </p:cNvSpPr>
          <p:nvPr/>
        </p:nvSpPr>
        <p:spPr>
          <a:xfrm>
            <a:off x="619798" y="289163"/>
            <a:ext cx="9649953" cy="980194"/>
          </a:xfrm>
          <a:prstGeom prst="rect">
            <a:avLst/>
          </a:prstGeom>
        </p:spPr>
        <p:txBody>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r>
              <a:rPr lang="en-US" dirty="0">
                <a:solidFill>
                  <a:srgbClr val="FF0000"/>
                </a:solidFill>
              </a:rPr>
              <a:t>Background—</a:t>
            </a:r>
            <a:r>
              <a:rPr lang="en-US" sz="3200" dirty="0">
                <a:solidFill>
                  <a:srgbClr val="FF0000"/>
                </a:solidFill>
              </a:rPr>
              <a:t>Characteristics of Mini Flash Crashes</a:t>
            </a:r>
            <a:endParaRPr lang="en-US" sz="3200" dirty="0"/>
          </a:p>
        </p:txBody>
      </p:sp>
      <p:graphicFrame>
        <p:nvGraphicFramePr>
          <p:cNvPr id="3" name="图示 2">
            <a:extLst>
              <a:ext uri="{FF2B5EF4-FFF2-40B4-BE49-F238E27FC236}">
                <a16:creationId xmlns:a16="http://schemas.microsoft.com/office/drawing/2014/main" id="{531A259C-A20F-494A-814A-A40E1CDC7AC5}"/>
              </a:ext>
            </a:extLst>
          </p:cNvPr>
          <p:cNvGraphicFramePr/>
          <p:nvPr>
            <p:extLst>
              <p:ext uri="{D42A27DB-BD31-4B8C-83A1-F6EECF244321}">
                <p14:modId xmlns:p14="http://schemas.microsoft.com/office/powerpoint/2010/main" val="3251118006"/>
              </p:ext>
            </p:extLst>
          </p:nvPr>
        </p:nvGraphicFramePr>
        <p:xfrm>
          <a:off x="1669536" y="107389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79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EC34B0-A1E7-4373-87EA-1E291C008A90}"/>
              </a:ext>
            </a:extLst>
          </p:cNvPr>
          <p:cNvSpPr txBox="1">
            <a:spLocks/>
          </p:cNvSpPr>
          <p:nvPr/>
        </p:nvSpPr>
        <p:spPr>
          <a:xfrm>
            <a:off x="619798" y="289163"/>
            <a:ext cx="9649953" cy="980194"/>
          </a:xfrm>
          <a:prstGeom prst="rect">
            <a:avLst/>
          </a:prstGeom>
        </p:spPr>
        <p:txBody>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r>
              <a:rPr lang="en-US" dirty="0">
                <a:solidFill>
                  <a:srgbClr val="FF0000"/>
                </a:solidFill>
              </a:rPr>
              <a:t>Dataset</a:t>
            </a:r>
            <a:endParaRPr lang="en-US" sz="3200" dirty="0"/>
          </a:p>
        </p:txBody>
      </p:sp>
      <p:sp>
        <p:nvSpPr>
          <p:cNvPr id="4" name="Content Placeholder 4">
            <a:extLst>
              <a:ext uri="{FF2B5EF4-FFF2-40B4-BE49-F238E27FC236}">
                <a16:creationId xmlns:a16="http://schemas.microsoft.com/office/drawing/2014/main" id="{A444A1C9-B1D3-42C2-9401-529996189EED}"/>
              </a:ext>
            </a:extLst>
          </p:cNvPr>
          <p:cNvSpPr txBox="1">
            <a:spLocks/>
          </p:cNvSpPr>
          <p:nvPr/>
        </p:nvSpPr>
        <p:spPr>
          <a:xfrm>
            <a:off x="609599" y="1600201"/>
            <a:ext cx="10635050" cy="452596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Times New Roman" panose="02020603050405020304" pitchFamily="18" charset="0"/>
                <a:cs typeface="Times New Roman" panose="02020603050405020304" pitchFamily="18" charset="0"/>
              </a:rPr>
              <a:t>The dataset used in this study includes all quotes disseminated by the </a:t>
            </a:r>
            <a:r>
              <a:rPr lang="en-US" sz="2400" b="1" dirty="0">
                <a:latin typeface="Times New Roman" panose="02020603050405020304" pitchFamily="18" charset="0"/>
                <a:cs typeface="Times New Roman" panose="02020603050405020304" pitchFamily="18" charset="0"/>
              </a:rPr>
              <a:t>Consolidated Quotation System (CQS) </a:t>
            </a:r>
            <a:r>
              <a:rPr lang="en-US" sz="2400" dirty="0">
                <a:latin typeface="Times New Roman" panose="02020603050405020304" pitchFamily="18" charset="0"/>
                <a:cs typeface="Times New Roman" panose="02020603050405020304" pitchFamily="18" charset="0"/>
              </a:rPr>
              <a:t>and trades disseminated by </a:t>
            </a:r>
            <a:r>
              <a:rPr lang="en-US" sz="2400" b="1" dirty="0">
                <a:latin typeface="Times New Roman" panose="02020603050405020304" pitchFamily="18" charset="0"/>
                <a:cs typeface="Times New Roman" panose="02020603050405020304" pitchFamily="18" charset="0"/>
              </a:rPr>
              <a:t>Consolidated Tape System (CTS) </a:t>
            </a:r>
            <a:r>
              <a:rPr lang="en-US" sz="2400" dirty="0">
                <a:latin typeface="Times New Roman" panose="02020603050405020304" pitchFamily="18" charset="0"/>
                <a:cs typeface="Times New Roman" panose="02020603050405020304" pitchFamily="18" charset="0"/>
              </a:rPr>
              <a:t>for NYSE, NYSE Amex, NYSE </a:t>
            </a:r>
            <a:r>
              <a:rPr lang="en-US" sz="2400" dirty="0" err="1">
                <a:latin typeface="Times New Roman" panose="02020603050405020304" pitchFamily="18" charset="0"/>
                <a:cs typeface="Times New Roman" panose="02020603050405020304" pitchFamily="18" charset="0"/>
              </a:rPr>
              <a:t>Arca</a:t>
            </a:r>
            <a:r>
              <a:rPr lang="en-US" sz="2400" dirty="0">
                <a:latin typeface="Times New Roman" panose="02020603050405020304" pitchFamily="18" charset="0"/>
                <a:cs typeface="Times New Roman" panose="02020603050405020304" pitchFamily="18" charset="0"/>
              </a:rPr>
              <a:t> listed securities, and Unlisted Trading Privileges (UTP) Quote Data Feed disseminated quotes and UTP Trade Data Feed disseminated trades for NASDAQ listed securities.</a:t>
            </a:r>
          </a:p>
          <a:p>
            <a:r>
              <a:rPr lang="en-US" sz="2400" dirty="0">
                <a:latin typeface="Times New Roman" panose="02020603050405020304" pitchFamily="18" charset="0"/>
                <a:cs typeface="Times New Roman" panose="02020603050405020304" pitchFamily="18" charset="0"/>
              </a:rPr>
              <a:t>The messages are placed in the database as they are aggregated from the Security Information Processor (SIP), and correspond to the information that professional traders receive in real-time. Each message is time stamped to a precision of 25 milliseconds, and contains information relating to time, price, size, exchange issuance and eventual trade or quote condition.</a:t>
            </a:r>
          </a:p>
        </p:txBody>
      </p:sp>
    </p:spTree>
    <p:extLst>
      <p:ext uri="{BB962C8B-B14F-4D97-AF65-F5344CB8AC3E}">
        <p14:creationId xmlns:p14="http://schemas.microsoft.com/office/powerpoint/2010/main" val="419064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3EC34B0-A1E7-4373-87EA-1E291C008A90}"/>
              </a:ext>
            </a:extLst>
          </p:cNvPr>
          <p:cNvSpPr txBox="1">
            <a:spLocks/>
          </p:cNvSpPr>
          <p:nvPr/>
        </p:nvSpPr>
        <p:spPr>
          <a:xfrm>
            <a:off x="1524000" y="4642584"/>
            <a:ext cx="9144000" cy="481351"/>
          </a:xfrm>
          <a:prstGeom prst="rect">
            <a:avLst/>
          </a:prstGeom>
        </p:spPr>
        <p:txBody>
          <a:bodyPr vert="horz" lIns="91440" tIns="45720" rIns="91440" bIns="45720" rtlCol="0" anchor="b">
            <a:normAutofit fontScale="92500" lnSpcReduction="20000"/>
          </a:bodyPr>
          <a:lst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a:lstStyle>
          <a:p>
            <a:pPr algn="ctr" defTabSz="914400">
              <a:lnSpc>
                <a:spcPct val="90000"/>
              </a:lnSpc>
              <a:spcAft>
                <a:spcPts val="600"/>
              </a:spcAft>
            </a:pPr>
            <a:endParaRPr lang="en-US" dirty="0">
              <a:solidFill>
                <a:srgbClr val="FF0000"/>
              </a:solidFill>
              <a:latin typeface="Times New Roman" panose="02020603050405020304" pitchFamily="18" charset="0"/>
              <a:ea typeface="+mj-ea"/>
              <a:cs typeface="Times New Roman" panose="02020603050405020304" pitchFamily="18" charset="0"/>
            </a:endParaRPr>
          </a:p>
        </p:txBody>
      </p:sp>
      <p:sp>
        <p:nvSpPr>
          <p:cNvPr id="23" name="Rectangle 22">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图片 17">
            <a:extLst>
              <a:ext uri="{FF2B5EF4-FFF2-40B4-BE49-F238E27FC236}">
                <a16:creationId xmlns:a16="http://schemas.microsoft.com/office/drawing/2014/main" id="{205AF889-7649-4E12-921F-7566D9063893}"/>
              </a:ext>
            </a:extLst>
          </p:cNvPr>
          <p:cNvPicPr>
            <a:picLocks noChangeAspect="1"/>
          </p:cNvPicPr>
          <p:nvPr/>
        </p:nvPicPr>
        <p:blipFill>
          <a:blip r:embed="rId3"/>
          <a:stretch>
            <a:fillRect/>
          </a:stretch>
        </p:blipFill>
        <p:spPr>
          <a:xfrm>
            <a:off x="641180" y="1117030"/>
            <a:ext cx="4974336" cy="2337939"/>
          </a:xfrm>
          <a:prstGeom prst="rect">
            <a:avLst/>
          </a:prstGeom>
        </p:spPr>
      </p:pic>
      <p:sp>
        <p:nvSpPr>
          <p:cNvPr id="27"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320843"/>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图片 7">
            <a:extLst>
              <a:ext uri="{FF2B5EF4-FFF2-40B4-BE49-F238E27FC236}">
                <a16:creationId xmlns:a16="http://schemas.microsoft.com/office/drawing/2014/main" id="{5D4EAF8B-6FED-428E-80CC-76A4757DC818}"/>
              </a:ext>
            </a:extLst>
          </p:cNvPr>
          <p:cNvPicPr>
            <a:picLocks noChangeAspect="1"/>
          </p:cNvPicPr>
          <p:nvPr/>
        </p:nvPicPr>
        <p:blipFill>
          <a:blip r:embed="rId4"/>
          <a:stretch>
            <a:fillRect/>
          </a:stretch>
        </p:blipFill>
        <p:spPr>
          <a:xfrm>
            <a:off x="6574365" y="1123249"/>
            <a:ext cx="4974336" cy="2325501"/>
          </a:xfrm>
          <a:prstGeom prst="rect">
            <a:avLst/>
          </a:prstGeom>
        </p:spPr>
      </p:pic>
      <p:sp>
        <p:nvSpPr>
          <p:cNvPr id="4" name="Content Placeholder 4">
            <a:extLst>
              <a:ext uri="{FF2B5EF4-FFF2-40B4-BE49-F238E27FC236}">
                <a16:creationId xmlns:a16="http://schemas.microsoft.com/office/drawing/2014/main" id="{A444A1C9-B1D3-42C2-9401-529996189EED}"/>
              </a:ext>
            </a:extLst>
          </p:cNvPr>
          <p:cNvSpPr txBox="1">
            <a:spLocks/>
          </p:cNvSpPr>
          <p:nvPr/>
        </p:nvSpPr>
        <p:spPr>
          <a:xfrm>
            <a:off x="609599" y="1600201"/>
            <a:ext cx="4077731" cy="4525963"/>
          </a:xfrm>
          <a:prstGeom prst="rect">
            <a:avLst/>
          </a:prstGeom>
        </p:spPr>
        <p:txBody>
          <a:bodyPr/>
          <a:lst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dirty="0"/>
          </a:p>
        </p:txBody>
      </p:sp>
      <p:sp>
        <p:nvSpPr>
          <p:cNvPr id="19" name="文本框 18">
            <a:extLst>
              <a:ext uri="{FF2B5EF4-FFF2-40B4-BE49-F238E27FC236}">
                <a16:creationId xmlns:a16="http://schemas.microsoft.com/office/drawing/2014/main" id="{1E5FA988-B0CF-4043-9436-8B5C084328BF}"/>
              </a:ext>
            </a:extLst>
          </p:cNvPr>
          <p:cNvSpPr txBox="1"/>
          <p:nvPr/>
        </p:nvSpPr>
        <p:spPr>
          <a:xfrm>
            <a:off x="296850" y="4782831"/>
            <a:ext cx="11714206" cy="2031325"/>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In this study we have analyzed four months of Mini Flash Crashes occurring in September to November 2008, and May 2010.</a:t>
            </a:r>
          </a:p>
          <a:p>
            <a:r>
              <a:rPr lang="en-US" altLang="zh-CN" dirty="0">
                <a:latin typeface="Times New Roman" panose="02020603050405020304" pitchFamily="18" charset="0"/>
                <a:cs typeface="Times New Roman" panose="02020603050405020304" pitchFamily="18" charset="0"/>
              </a:rPr>
              <a:t>The dataset covers over one-quarter (27.75%) of all Mini Flash Crashes reported to have occurred in the period of 2006-2011.</a:t>
            </a:r>
          </a:p>
          <a:p>
            <a:r>
              <a:rPr lang="en-US" altLang="zh-CN" dirty="0">
                <a:latin typeface="Times New Roman" panose="02020603050405020304" pitchFamily="18" charset="0"/>
                <a:cs typeface="Times New Roman" panose="02020603050405020304" pitchFamily="18" charset="0"/>
              </a:rPr>
              <a:t>(</a:t>
            </a:r>
            <a:r>
              <a:rPr lang="en-US" altLang="zh-CN" dirty="0" err="1">
                <a:latin typeface="Times New Roman" panose="02020603050405020304" pitchFamily="18" charset="0"/>
                <a:cs typeface="Times New Roman" panose="02020603050405020304" pitchFamily="18" charset="0"/>
              </a:rPr>
              <a:t>i</a:t>
            </a:r>
            <a:r>
              <a:rPr lang="en-US" altLang="zh-CN" dirty="0">
                <a:latin typeface="Times New Roman" panose="02020603050405020304" pitchFamily="18" charset="0"/>
                <a:cs typeface="Times New Roman" panose="02020603050405020304" pitchFamily="18" charset="0"/>
              </a:rPr>
              <a:t>) The corresponding periods were highly volatile including the unfolding of the global ﬁnancial crisis, and the collapse of Lehman Brothers and the May 6th 2010 Flash Crash;</a:t>
            </a:r>
          </a:p>
          <a:p>
            <a:r>
              <a:rPr lang="en-US" altLang="zh-CN" dirty="0">
                <a:latin typeface="Times New Roman" panose="02020603050405020304" pitchFamily="18" charset="0"/>
                <a:cs typeface="Times New Roman" panose="02020603050405020304" pitchFamily="18" charset="0"/>
              </a:rPr>
              <a:t>(ii) Analysis of Mini Flash Crashes means processing billions of trades and quotes, therefore we selected months with the most crashes.</a:t>
            </a:r>
          </a:p>
          <a:p>
            <a:endParaRPr lang="zh-CN" altLang="en-US" dirty="0"/>
          </a:p>
        </p:txBody>
      </p:sp>
    </p:spTree>
    <p:extLst>
      <p:ext uri="{BB962C8B-B14F-4D97-AF65-F5344CB8AC3E}">
        <p14:creationId xmlns:p14="http://schemas.microsoft.com/office/powerpoint/2010/main" val="107873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1290</TotalTime>
  <Words>3773</Words>
  <Application>Microsoft Office PowerPoint</Application>
  <PresentationFormat>宽屏</PresentationFormat>
  <Paragraphs>272</Paragraphs>
  <Slides>23</Slides>
  <Notes>22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Arial</vt:lpstr>
      <vt:lpstr>Calibri</vt:lpstr>
      <vt:lpstr>Cambria Math</vt:lpstr>
      <vt:lpstr>Rockwell</vt:lpstr>
      <vt:lpstr>Times New Roman</vt:lpstr>
      <vt:lpstr>Office Theme</vt:lpstr>
      <vt:lpstr>High Frequency Trading and Mini Flash Crashes  </vt:lpstr>
      <vt:lpstr>Authors</vt:lpstr>
      <vt:lpstr>Agenda</vt:lpstr>
      <vt:lpstr>Introduction</vt:lpstr>
      <vt:lpstr>Introduction</vt:lpstr>
      <vt:lpstr>Background—The cause of May 6th 2010 Flash Crash</vt:lpstr>
      <vt:lpstr>PowerPoint 演示文稿</vt:lpstr>
      <vt:lpstr>PowerPoint 演示文稿</vt:lpstr>
      <vt:lpstr>PowerPoint 演示文稿</vt:lpstr>
      <vt:lpstr>PowerPoint 演示文稿</vt:lpstr>
      <vt:lpstr>Descriptive Analyses and Results</vt:lpstr>
      <vt:lpstr>Descriptive Analyses and Results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Frequency Trading and Mini Flash Crashes  </dc:title>
  <dc:creator>李 修敏</dc:creator>
  <cp:lastModifiedBy>李 修敏</cp:lastModifiedBy>
  <cp:revision>44</cp:revision>
  <dcterms:created xsi:type="dcterms:W3CDTF">2019-10-01T08:04:47Z</dcterms:created>
  <dcterms:modified xsi:type="dcterms:W3CDTF">2019-10-02T23:52:21Z</dcterms:modified>
</cp:coreProperties>
</file>